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722" r:id="rId3"/>
    <p:sldId id="258" r:id="rId5"/>
    <p:sldId id="260" r:id="rId6"/>
    <p:sldId id="4716" r:id="rId7"/>
    <p:sldId id="4717" r:id="rId8"/>
    <p:sldId id="4665" r:id="rId9"/>
    <p:sldId id="4715" r:id="rId10"/>
    <p:sldId id="4718" r:id="rId11"/>
    <p:sldId id="261" r:id="rId12"/>
    <p:sldId id="4738" r:id="rId13"/>
    <p:sldId id="4741" r:id="rId14"/>
    <p:sldId id="294" r:id="rId15"/>
    <p:sldId id="4719" r:id="rId16"/>
    <p:sldId id="4745" r:id="rId17"/>
    <p:sldId id="4721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r" initials="a" lastIdx="1" clrIdx="0"/>
  <p:cmAuthor id="2" name="詹詹的电脑" initials="詹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B0F0"/>
    <a:srgbClr val="5B9BD5"/>
    <a:srgbClr val="48A5D9"/>
    <a:srgbClr val="44546A"/>
    <a:srgbClr val="FFC000"/>
    <a:srgbClr val="A5A5A5"/>
    <a:srgbClr val="ED7D31"/>
    <a:srgbClr val="C55A11"/>
    <a:srgbClr val="AB4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1" autoAdjust="0"/>
    <p:restoredTop sz="95156" autoAdjust="0"/>
  </p:normalViewPr>
  <p:slideViewPr>
    <p:cSldViewPr snapToGrid="0">
      <p:cViewPr varScale="1">
        <p:scale>
          <a:sx n="69" d="100"/>
          <a:sy n="69" d="100"/>
        </p:scale>
        <p:origin x="48" y="3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36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8T09:59:59.718" idx="1">
    <p:pos x="7690" y="1503"/>
    <p:text/>
  </p:cm>
  <p:cm authorId="2" dt="2022-11-02T17:39:49.303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2470E-4B48-49CB-9DCE-1988EDB8E7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DF2DF-CAC6-4D99-A0BE-6302D32A62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江苏风驰信息科技有限公司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/>
              <a:t>江西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D8C14-53A9-495C-A4B2-B2D7D3668B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69FA6-84C7-4795-991C-59F00CDB28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370858"/>
            <a:ext cx="12191999" cy="2117554"/>
            <a:chOff x="0" y="2370858"/>
            <a:chExt cx="12191999" cy="2117554"/>
          </a:xfrm>
        </p:grpSpPr>
        <p:sp>
          <p:nvSpPr>
            <p:cNvPr id="14" name="矩形 13"/>
            <p:cNvSpPr/>
            <p:nvPr/>
          </p:nvSpPr>
          <p:spPr>
            <a:xfrm flipH="1">
              <a:off x="0" y="2370858"/>
              <a:ext cx="12191999" cy="211755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705"/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1586500" y="2813511"/>
              <a:ext cx="2252890" cy="1230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endParaRPr lang="zh-CN" altLang="en-US" sz="8000" cap="all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7947660" y="3046498"/>
              <a:ext cx="2021840" cy="553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zh-CN" alt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校招简介</a:t>
              </a:r>
              <a:endPara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748665" y="3094123"/>
              <a:ext cx="6205855" cy="786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zh-CN" altLang="en-US" sz="4000">
                  <a:solidFill>
                    <a:schemeClr val="bg1"/>
                  </a:solidFill>
                  <a:sym typeface="+mn-ea"/>
                </a:rPr>
                <a:t>江苏风驰信息科技有限公司</a:t>
              </a:r>
              <a:endPara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7495232" y="2908392"/>
              <a:ext cx="0" cy="104304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84040" y="224790"/>
            <a:ext cx="425005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某法院工作现场</a:t>
            </a:r>
            <a:endParaRPr lang="zh-CN" altLang="en-US" sz="40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 descr="微信截图_202107071139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360" y="1503680"/>
            <a:ext cx="3423920" cy="21393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040" y="1504315"/>
            <a:ext cx="3423285" cy="2242185"/>
          </a:xfrm>
          <a:prstGeom prst="rect">
            <a:avLst/>
          </a:prstGeom>
        </p:spPr>
      </p:pic>
      <p:pic>
        <p:nvPicPr>
          <p:cNvPr id="7" name="图片 6" descr="34e0446264a11a9f354a57277f4512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085" y="1504315"/>
            <a:ext cx="3423920" cy="22453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1160" y="4181475"/>
            <a:ext cx="1140968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400" b="1">
                <a:ea typeface="宋体" panose="02010600030101010101" pitchFamily="2" charset="-122"/>
                <a:sym typeface="+mn-ea"/>
              </a:rPr>
              <a:t>一、档案初步整理服务</a:t>
            </a:r>
            <a:r>
              <a:rPr lang="en-US" altLang="zh-CN" sz="2400" b="1"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>
                <a:ea typeface="宋体" panose="02010600030101010101" pitchFamily="2" charset="-122"/>
                <a:sym typeface="+mn-ea"/>
              </a:rPr>
              <a:t>将馆(室)存纸质档案用扫描仪进行扫描形成数字化档案,成为电子档案</a:t>
            </a:r>
            <a:r>
              <a:rPr lang="zh-CN" altLang="en-US">
                <a:ea typeface="宋体" panose="02010600030101010101" pitchFamily="2" charset="-122"/>
                <a:sym typeface="+mn-ea"/>
              </a:rPr>
              <a:t>。</a:t>
            </a:r>
            <a:endParaRPr lang="en-US" altLang="zh-CN">
              <a:ea typeface="宋体" panose="02010600030101010101" pitchFamily="2" charset="-122"/>
              <a:sym typeface="+mn-ea"/>
            </a:endParaRPr>
          </a:p>
          <a:p>
            <a:pPr algn="l"/>
            <a:endParaRPr lang="zh-CN"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sz="2400" b="1">
                <a:ea typeface="宋体" panose="02010600030101010101" pitchFamily="2" charset="-122"/>
                <a:sym typeface="+mn-ea"/>
              </a:rPr>
              <a:t>二、档案职能流转监控</a:t>
            </a:r>
            <a:r>
              <a:rPr lang="en-US" altLang="zh-CN" sz="2400" b="1"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>
                <a:ea typeface="宋体" panose="02010600030101010101" pitchFamily="2" charset="-122"/>
                <a:sym typeface="+mn-ea"/>
              </a:rPr>
              <a:t>校检档案的正确性</a:t>
            </a:r>
            <a:endParaRPr lang="zh-CN" sz="2400" b="1">
              <a:ea typeface="宋体" panose="02010600030101010101" pitchFamily="2" charset="-122"/>
              <a:sym typeface="+mn-ea"/>
            </a:endParaRPr>
          </a:p>
          <a:p>
            <a:pPr algn="l"/>
            <a:endParaRPr lang="zh-CN"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sz="2400" b="1">
                <a:ea typeface="宋体" panose="02010600030101010101" pitchFamily="2" charset="-122"/>
                <a:sym typeface="+mn-ea"/>
              </a:rPr>
              <a:t>三、档案归档整理服务</a:t>
            </a:r>
            <a:r>
              <a:rPr lang="en-US" altLang="zh-CN" sz="2400" b="1"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>
                <a:ea typeface="宋体" panose="02010600030101010101" pitchFamily="2" charset="-122"/>
                <a:sym typeface="+mn-ea"/>
              </a:rPr>
              <a:t>将档案整理归档并编出页码</a:t>
            </a:r>
            <a:endParaRPr lang="zh-CN">
              <a:ea typeface="宋体" panose="02010600030101010101" pitchFamily="2" charset="-122"/>
              <a:sym typeface="+mn-ea"/>
            </a:endParaRPr>
          </a:p>
          <a:p>
            <a:pPr algn="l"/>
            <a:endParaRPr lang="zh-CN"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sz="2400" b="1">
                <a:ea typeface="宋体" panose="02010600030101010101" pitchFamily="2" charset="-122"/>
                <a:sym typeface="+mn-ea"/>
              </a:rPr>
              <a:t>四、智慧库房建设</a:t>
            </a:r>
            <a:r>
              <a:rPr lang="en-US" altLang="zh-CN" sz="2400" b="1">
                <a:ea typeface="宋体" panose="02010600030101010101" pitchFamily="2" charset="-122"/>
                <a:sym typeface="+mn-ea"/>
              </a:rPr>
              <a:t>     </a:t>
            </a:r>
            <a:r>
              <a:rPr lang="en-US" altLang="zh-CN">
                <a:ea typeface="宋体" panose="02010600030101010101" pitchFamily="2" charset="-122"/>
                <a:sym typeface="+mn-ea"/>
              </a:rPr>
              <a:t>便于查找利用,减少纸质档案在利用过程中的检索查找不便和毁损危险等。</a:t>
            </a:r>
            <a:endParaRPr lang="en-US" altLang="zh-CN">
              <a:ea typeface="宋体" panose="02010600030101010101" pitchFamily="2" charset="-122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7760" y="620395"/>
            <a:ext cx="231838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宿舍环境</a:t>
            </a:r>
            <a:endParaRPr lang="zh-CN" altLang="en-US" sz="40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6805" y="2221230"/>
            <a:ext cx="3423920" cy="2138680"/>
          </a:xfrm>
          <a:prstGeom prst="rect">
            <a:avLst/>
          </a:prstGeom>
        </p:spPr>
      </p:pic>
      <p:pic>
        <p:nvPicPr>
          <p:cNvPr id="4" name="图片 3" descr="5d8d0ca3a53b26e1f0bb49164df43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485" y="2204085"/>
            <a:ext cx="3423285" cy="21539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33395" y="5253990"/>
            <a:ext cx="612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宿舍为</a:t>
            </a:r>
            <a:r>
              <a:rPr lang="en-US" altLang="zh-CN" sz="2400"/>
              <a:t>6-8</a:t>
            </a:r>
            <a:r>
              <a:rPr lang="zh-CN" altLang="en-US" sz="2400"/>
              <a:t>人间，距离工作地点骑行</a:t>
            </a:r>
            <a:r>
              <a:rPr lang="en-US" altLang="zh-CN" sz="2400"/>
              <a:t>20</a:t>
            </a:r>
            <a:r>
              <a:rPr lang="zh-CN" altLang="en-US" sz="2400"/>
              <a:t>分钟内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0064115" y="0"/>
            <a:ext cx="1868170" cy="178054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10464165" y="361950"/>
            <a:ext cx="1068705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招聘岗位</a:t>
            </a:r>
            <a:endParaRPr lang="en-US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839403" y="1868818"/>
            <a:ext cx="9370739" cy="1087001"/>
            <a:chOff x="1855445" y="1397359"/>
            <a:chExt cx="9370739" cy="1087001"/>
          </a:xfrm>
        </p:grpSpPr>
        <p:sp>
          <p:nvSpPr>
            <p:cNvPr id="51" name="Notched Right Arrow 20"/>
            <p:cNvSpPr/>
            <p:nvPr/>
          </p:nvSpPr>
          <p:spPr>
            <a:xfrm>
              <a:off x="1855445" y="1397359"/>
              <a:ext cx="9370739" cy="1087001"/>
            </a:xfrm>
            <a:prstGeom prst="notchedRightArrow">
              <a:avLst>
                <a:gd name="adj1" fmla="val 100000"/>
                <a:gd name="adj2" fmla="val 46001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2" name="Oval 28"/>
            <p:cNvSpPr>
              <a:spLocks noChangeAspect="1"/>
            </p:cNvSpPr>
            <p:nvPr/>
          </p:nvSpPr>
          <p:spPr>
            <a:xfrm>
              <a:off x="10150853" y="1593737"/>
              <a:ext cx="694248" cy="694244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rgbClr val="5B9BD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53" name="TextBox 59"/>
          <p:cNvSpPr txBox="1">
            <a:spLocks noChangeArrowheads="1"/>
          </p:cNvSpPr>
          <p:nvPr/>
        </p:nvSpPr>
        <p:spPr bwMode="auto">
          <a:xfrm flipH="1">
            <a:off x="2513403" y="1868932"/>
            <a:ext cx="2395325" cy="397510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r" eaLnBrk="0" hangingPunct="0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2513082" y="2183166"/>
            <a:ext cx="7550766" cy="77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1、负责功能模块设计，开发及单元测试；2、协助并快速定位及解决开发及运行过程中的技术问题；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3、能按计划有效且高质量的完成分配的任务；4、负责软件各阶段技术文档的编写；5、积极了解公司业务，并参与相应的会议提供建议。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" y="1868820"/>
            <a:ext cx="2135209" cy="1087000"/>
            <a:chOff x="1" y="1429445"/>
            <a:chExt cx="2135209" cy="1087000"/>
          </a:xfrm>
        </p:grpSpPr>
        <p:sp>
          <p:nvSpPr>
            <p:cNvPr id="56" name="任意多边形 55"/>
            <p:cNvSpPr/>
            <p:nvPr/>
          </p:nvSpPr>
          <p:spPr>
            <a:xfrm rot="16200000">
              <a:off x="524106" y="905340"/>
              <a:ext cx="1087000" cy="2135209"/>
            </a:xfrm>
            <a:custGeom>
              <a:avLst/>
              <a:gdLst>
                <a:gd name="connsiteX0" fmla="*/ 1087000 w 1087000"/>
                <a:gd name="connsiteY0" fmla="*/ 0 h 2135209"/>
                <a:gd name="connsiteX1" fmla="*/ 1087000 w 1087000"/>
                <a:gd name="connsiteY1" fmla="*/ 1635178 h 2135209"/>
                <a:gd name="connsiteX2" fmla="*/ 543500 w 1087000"/>
                <a:gd name="connsiteY2" fmla="*/ 2135209 h 2135209"/>
                <a:gd name="connsiteX3" fmla="*/ 0 w 1087000"/>
                <a:gd name="connsiteY3" fmla="*/ 1635178 h 2135209"/>
                <a:gd name="connsiteX4" fmla="*/ 0 w 1087000"/>
                <a:gd name="connsiteY4" fmla="*/ 0 h 2135209"/>
                <a:gd name="connsiteX5" fmla="*/ 1087000 w 1087000"/>
                <a:gd name="connsiteY5" fmla="*/ 0 h 213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7000" h="2135209">
                  <a:moveTo>
                    <a:pt x="1087000" y="0"/>
                  </a:moveTo>
                  <a:lnTo>
                    <a:pt x="1087000" y="1635178"/>
                  </a:lnTo>
                  <a:lnTo>
                    <a:pt x="543500" y="2135209"/>
                  </a:lnTo>
                  <a:lnTo>
                    <a:pt x="0" y="1635178"/>
                  </a:lnTo>
                  <a:lnTo>
                    <a:pt x="0" y="0"/>
                  </a:lnTo>
                  <a:lnTo>
                    <a:pt x="10870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/>
              <a:endParaRPr lang="en-US" sz="5865" dirty="0"/>
            </a:p>
          </p:txBody>
        </p:sp>
        <p:sp>
          <p:nvSpPr>
            <p:cNvPr id="57" name="任意多边形 56"/>
            <p:cNvSpPr/>
            <p:nvPr/>
          </p:nvSpPr>
          <p:spPr bwMode="auto">
            <a:xfrm>
              <a:off x="786724" y="1653765"/>
              <a:ext cx="658017" cy="638359"/>
            </a:xfrm>
            <a:custGeom>
              <a:avLst/>
              <a:gdLst>
                <a:gd name="connsiteX0" fmla="*/ 262805 w 519288"/>
                <a:gd name="connsiteY0" fmla="*/ 111558 h 503774"/>
                <a:gd name="connsiteX1" fmla="*/ 439744 w 519288"/>
                <a:gd name="connsiteY1" fmla="*/ 276036 h 503774"/>
                <a:gd name="connsiteX2" fmla="*/ 439744 w 519288"/>
                <a:gd name="connsiteY2" fmla="*/ 484796 h 503774"/>
                <a:gd name="connsiteX3" fmla="*/ 433425 w 519288"/>
                <a:gd name="connsiteY3" fmla="*/ 503774 h 503774"/>
                <a:gd name="connsiteX4" fmla="*/ 414467 w 519288"/>
                <a:gd name="connsiteY4" fmla="*/ 503774 h 503774"/>
                <a:gd name="connsiteX5" fmla="*/ 319678 w 519288"/>
                <a:gd name="connsiteY5" fmla="*/ 503774 h 503774"/>
                <a:gd name="connsiteX6" fmla="*/ 313359 w 519288"/>
                <a:gd name="connsiteY6" fmla="*/ 503774 h 503774"/>
                <a:gd name="connsiteX7" fmla="*/ 307040 w 519288"/>
                <a:gd name="connsiteY7" fmla="*/ 497448 h 503774"/>
                <a:gd name="connsiteX8" fmla="*/ 307040 w 519288"/>
                <a:gd name="connsiteY8" fmla="*/ 396231 h 503774"/>
                <a:gd name="connsiteX9" fmla="*/ 212251 w 519288"/>
                <a:gd name="connsiteY9" fmla="*/ 396231 h 503774"/>
                <a:gd name="connsiteX10" fmla="*/ 212251 w 519288"/>
                <a:gd name="connsiteY10" fmla="*/ 497448 h 503774"/>
                <a:gd name="connsiteX11" fmla="*/ 212251 w 519288"/>
                <a:gd name="connsiteY11" fmla="*/ 503774 h 503774"/>
                <a:gd name="connsiteX12" fmla="*/ 199612 w 519288"/>
                <a:gd name="connsiteY12" fmla="*/ 503774 h 503774"/>
                <a:gd name="connsiteX13" fmla="*/ 104823 w 519288"/>
                <a:gd name="connsiteY13" fmla="*/ 503774 h 503774"/>
                <a:gd name="connsiteX14" fmla="*/ 92185 w 519288"/>
                <a:gd name="connsiteY14" fmla="*/ 503774 h 503774"/>
                <a:gd name="connsiteX15" fmla="*/ 79546 w 519288"/>
                <a:gd name="connsiteY15" fmla="*/ 484796 h 503774"/>
                <a:gd name="connsiteX16" fmla="*/ 79546 w 519288"/>
                <a:gd name="connsiteY16" fmla="*/ 276036 h 503774"/>
                <a:gd name="connsiteX17" fmla="*/ 259644 w 519288"/>
                <a:gd name="connsiteY17" fmla="*/ 0 h 503774"/>
                <a:gd name="connsiteX18" fmla="*/ 281809 w 519288"/>
                <a:gd name="connsiteY18" fmla="*/ 9516 h 503774"/>
                <a:gd name="connsiteX19" fmla="*/ 370468 w 519288"/>
                <a:gd name="connsiteY19" fmla="*/ 91992 h 503774"/>
                <a:gd name="connsiteX20" fmla="*/ 370468 w 519288"/>
                <a:gd name="connsiteY20" fmla="*/ 22205 h 503774"/>
                <a:gd name="connsiteX21" fmla="*/ 383134 w 519288"/>
                <a:gd name="connsiteY21" fmla="*/ 9516 h 503774"/>
                <a:gd name="connsiteX22" fmla="*/ 414798 w 519288"/>
                <a:gd name="connsiteY22" fmla="*/ 9516 h 503774"/>
                <a:gd name="connsiteX23" fmla="*/ 427463 w 519288"/>
                <a:gd name="connsiteY23" fmla="*/ 22205 h 503774"/>
                <a:gd name="connsiteX24" fmla="*/ 427463 w 519288"/>
                <a:gd name="connsiteY24" fmla="*/ 142746 h 503774"/>
                <a:gd name="connsiteX25" fmla="*/ 509789 w 519288"/>
                <a:gd name="connsiteY25" fmla="*/ 218877 h 503774"/>
                <a:gd name="connsiteX26" fmla="*/ 509789 w 519288"/>
                <a:gd name="connsiteY26" fmla="*/ 269631 h 503774"/>
                <a:gd name="connsiteX27" fmla="*/ 465460 w 519288"/>
                <a:gd name="connsiteY27" fmla="*/ 269631 h 503774"/>
                <a:gd name="connsiteX28" fmla="*/ 262810 w 519288"/>
                <a:gd name="connsiteY28" fmla="*/ 79303 h 503774"/>
                <a:gd name="connsiteX29" fmla="*/ 60161 w 519288"/>
                <a:gd name="connsiteY29" fmla="*/ 269631 h 503774"/>
                <a:gd name="connsiteX30" fmla="*/ 34830 w 519288"/>
                <a:gd name="connsiteY30" fmla="*/ 275975 h 503774"/>
                <a:gd name="connsiteX31" fmla="*/ 9499 w 519288"/>
                <a:gd name="connsiteY31" fmla="*/ 269631 h 503774"/>
                <a:gd name="connsiteX32" fmla="*/ 9499 w 519288"/>
                <a:gd name="connsiteY32" fmla="*/ 218877 h 503774"/>
                <a:gd name="connsiteX33" fmla="*/ 237479 w 519288"/>
                <a:gd name="connsiteY33" fmla="*/ 9516 h 503774"/>
                <a:gd name="connsiteX34" fmla="*/ 259644 w 519288"/>
                <a:gd name="connsiteY34" fmla="*/ 0 h 50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25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839403" y="4356091"/>
            <a:ext cx="9370739" cy="1087001"/>
            <a:chOff x="1855445" y="3927410"/>
            <a:chExt cx="9370739" cy="1087001"/>
          </a:xfrm>
        </p:grpSpPr>
        <p:sp>
          <p:nvSpPr>
            <p:cNvPr id="46" name="Notched Right Arrow 37"/>
            <p:cNvSpPr/>
            <p:nvPr/>
          </p:nvSpPr>
          <p:spPr>
            <a:xfrm>
              <a:off x="1855445" y="3927410"/>
              <a:ext cx="9370739" cy="1087001"/>
            </a:xfrm>
            <a:prstGeom prst="notchedRightArrow">
              <a:avLst>
                <a:gd name="adj1" fmla="val 100000"/>
                <a:gd name="adj2" fmla="val 46001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Oval 41"/>
            <p:cNvSpPr>
              <a:spLocks noChangeAspect="1"/>
            </p:cNvSpPr>
            <p:nvPr/>
          </p:nvSpPr>
          <p:spPr>
            <a:xfrm>
              <a:off x="10150853" y="4123788"/>
              <a:ext cx="694248" cy="694244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8" name="TextBox 59"/>
          <p:cNvSpPr txBox="1">
            <a:spLocks noChangeArrowheads="1"/>
          </p:cNvSpPr>
          <p:nvPr/>
        </p:nvSpPr>
        <p:spPr bwMode="auto">
          <a:xfrm flipH="1">
            <a:off x="2544852" y="4356106"/>
            <a:ext cx="2395325" cy="397510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结算专员</a:t>
            </a:r>
            <a:endParaRPr lang="zh-CN" altLang="en-US" sz="20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2545166" y="4756065"/>
            <a:ext cx="7550766" cy="54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1、负责业务合同整理、统计工作；2、负责电话沟通结账事宜；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3、负责项目数据的更新审核，确保无遗漏；4、负责协助领导完成日常事务性工作。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" y="4356094"/>
            <a:ext cx="2135209" cy="1087000"/>
            <a:chOff x="1" y="3916719"/>
            <a:chExt cx="2135209" cy="1087000"/>
          </a:xfrm>
        </p:grpSpPr>
        <p:sp>
          <p:nvSpPr>
            <p:cNvPr id="59" name="任意多边形 58"/>
            <p:cNvSpPr/>
            <p:nvPr/>
          </p:nvSpPr>
          <p:spPr>
            <a:xfrm rot="16200000">
              <a:off x="524106" y="3392614"/>
              <a:ext cx="1087000" cy="2135209"/>
            </a:xfrm>
            <a:custGeom>
              <a:avLst/>
              <a:gdLst>
                <a:gd name="connsiteX0" fmla="*/ 1087000 w 1087000"/>
                <a:gd name="connsiteY0" fmla="*/ 0 h 2135209"/>
                <a:gd name="connsiteX1" fmla="*/ 1087000 w 1087000"/>
                <a:gd name="connsiteY1" fmla="*/ 1635179 h 2135209"/>
                <a:gd name="connsiteX2" fmla="*/ 543501 w 1087000"/>
                <a:gd name="connsiteY2" fmla="*/ 2135209 h 2135209"/>
                <a:gd name="connsiteX3" fmla="*/ 0 w 1087000"/>
                <a:gd name="connsiteY3" fmla="*/ 1635178 h 2135209"/>
                <a:gd name="connsiteX4" fmla="*/ 0 w 1087000"/>
                <a:gd name="connsiteY4" fmla="*/ 0 h 2135209"/>
                <a:gd name="connsiteX5" fmla="*/ 1087000 w 1087000"/>
                <a:gd name="connsiteY5" fmla="*/ 0 h 213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7000" h="2135209">
                  <a:moveTo>
                    <a:pt x="1087000" y="0"/>
                  </a:moveTo>
                  <a:lnTo>
                    <a:pt x="1087000" y="1635179"/>
                  </a:lnTo>
                  <a:lnTo>
                    <a:pt x="543501" y="2135209"/>
                  </a:lnTo>
                  <a:lnTo>
                    <a:pt x="0" y="1635178"/>
                  </a:lnTo>
                  <a:lnTo>
                    <a:pt x="0" y="0"/>
                  </a:lnTo>
                  <a:lnTo>
                    <a:pt x="108700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/>
              <a:endParaRPr lang="en-US" sz="4265" dirty="0">
                <a:solidFill>
                  <a:schemeClr val="bg1"/>
                </a:solidFill>
              </a:endParaRPr>
            </a:p>
          </p:txBody>
        </p:sp>
        <p:sp>
          <p:nvSpPr>
            <p:cNvPr id="60" name="Freeform 129"/>
            <p:cNvSpPr>
              <a:spLocks noChangeAspect="1" noEditPoints="1"/>
            </p:cNvSpPr>
            <p:nvPr/>
          </p:nvSpPr>
          <p:spPr bwMode="auto">
            <a:xfrm>
              <a:off x="790061" y="4134547"/>
              <a:ext cx="651342" cy="651342"/>
            </a:xfrm>
            <a:custGeom>
              <a:avLst/>
              <a:gdLst>
                <a:gd name="T0" fmla="*/ 48 w 97"/>
                <a:gd name="T1" fmla="*/ 0 h 97"/>
                <a:gd name="T2" fmla="*/ 50 w 97"/>
                <a:gd name="T3" fmla="*/ 0 h 97"/>
                <a:gd name="T4" fmla="*/ 53 w 97"/>
                <a:gd name="T5" fmla="*/ 27 h 97"/>
                <a:gd name="T6" fmla="*/ 49 w 97"/>
                <a:gd name="T7" fmla="*/ 33 h 97"/>
                <a:gd name="T8" fmla="*/ 49 w 97"/>
                <a:gd name="T9" fmla="*/ 34 h 97"/>
                <a:gd name="T10" fmla="*/ 37 w 97"/>
                <a:gd name="T11" fmla="*/ 40 h 97"/>
                <a:gd name="T12" fmla="*/ 23 w 97"/>
                <a:gd name="T13" fmla="*/ 46 h 97"/>
                <a:gd name="T14" fmla="*/ 18 w 97"/>
                <a:gd name="T15" fmla="*/ 43 h 97"/>
                <a:gd name="T16" fmla="*/ 13 w 97"/>
                <a:gd name="T17" fmla="*/ 45 h 97"/>
                <a:gd name="T18" fmla="*/ 1 w 97"/>
                <a:gd name="T19" fmla="*/ 38 h 97"/>
                <a:gd name="T20" fmla="*/ 48 w 97"/>
                <a:gd name="T21" fmla="*/ 0 h 97"/>
                <a:gd name="T22" fmla="*/ 57 w 97"/>
                <a:gd name="T23" fmla="*/ 1 h 97"/>
                <a:gd name="T24" fmla="*/ 81 w 97"/>
                <a:gd name="T25" fmla="*/ 12 h 97"/>
                <a:gd name="T26" fmla="*/ 61 w 97"/>
                <a:gd name="T27" fmla="*/ 27 h 97"/>
                <a:gd name="T28" fmla="*/ 60 w 97"/>
                <a:gd name="T29" fmla="*/ 26 h 97"/>
                <a:gd name="T30" fmla="*/ 57 w 97"/>
                <a:gd name="T31" fmla="*/ 1 h 97"/>
                <a:gd name="T32" fmla="*/ 86 w 97"/>
                <a:gd name="T33" fmla="*/ 17 h 97"/>
                <a:gd name="T34" fmla="*/ 65 w 97"/>
                <a:gd name="T35" fmla="*/ 33 h 97"/>
                <a:gd name="T36" fmla="*/ 65 w 97"/>
                <a:gd name="T37" fmla="*/ 33 h 97"/>
                <a:gd name="T38" fmla="*/ 59 w 97"/>
                <a:gd name="T39" fmla="*/ 40 h 97"/>
                <a:gd name="T40" fmla="*/ 59 w 97"/>
                <a:gd name="T41" fmla="*/ 45 h 97"/>
                <a:gd name="T42" fmla="*/ 57 w 97"/>
                <a:gd name="T43" fmla="*/ 63 h 97"/>
                <a:gd name="T44" fmla="*/ 60 w 97"/>
                <a:gd name="T45" fmla="*/ 68 h 97"/>
                <a:gd name="T46" fmla="*/ 89 w 97"/>
                <a:gd name="T47" fmla="*/ 75 h 97"/>
                <a:gd name="T48" fmla="*/ 97 w 97"/>
                <a:gd name="T49" fmla="*/ 48 h 97"/>
                <a:gd name="T50" fmla="*/ 86 w 97"/>
                <a:gd name="T51" fmla="*/ 17 h 97"/>
                <a:gd name="T52" fmla="*/ 85 w 97"/>
                <a:gd name="T53" fmla="*/ 81 h 97"/>
                <a:gd name="T54" fmla="*/ 49 w 97"/>
                <a:gd name="T55" fmla="*/ 97 h 97"/>
                <a:gd name="T56" fmla="*/ 54 w 97"/>
                <a:gd name="T57" fmla="*/ 77 h 97"/>
                <a:gd name="T58" fmla="*/ 58 w 97"/>
                <a:gd name="T59" fmla="*/ 74 h 97"/>
                <a:gd name="T60" fmla="*/ 85 w 97"/>
                <a:gd name="T61" fmla="*/ 81 h 97"/>
                <a:gd name="T62" fmla="*/ 42 w 97"/>
                <a:gd name="T63" fmla="*/ 97 h 97"/>
                <a:gd name="T64" fmla="*/ 1 w 97"/>
                <a:gd name="T65" fmla="*/ 60 h 97"/>
                <a:gd name="T66" fmla="*/ 12 w 97"/>
                <a:gd name="T67" fmla="*/ 57 h 97"/>
                <a:gd name="T68" fmla="*/ 18 w 97"/>
                <a:gd name="T69" fmla="*/ 59 h 97"/>
                <a:gd name="T70" fmla="*/ 21 w 97"/>
                <a:gd name="T71" fmla="*/ 58 h 97"/>
                <a:gd name="T72" fmla="*/ 45 w 97"/>
                <a:gd name="T73" fmla="*/ 70 h 97"/>
                <a:gd name="T74" fmla="*/ 48 w 97"/>
                <a:gd name="T75" fmla="*/ 75 h 97"/>
                <a:gd name="T76" fmla="*/ 42 w 97"/>
                <a:gd name="T77" fmla="*/ 97 h 97"/>
                <a:gd name="T78" fmla="*/ 0 w 97"/>
                <a:gd name="T79" fmla="*/ 53 h 97"/>
                <a:gd name="T80" fmla="*/ 8 w 97"/>
                <a:gd name="T81" fmla="*/ 51 h 97"/>
                <a:gd name="T82" fmla="*/ 0 w 97"/>
                <a:gd name="T83" fmla="*/ 45 h 97"/>
                <a:gd name="T84" fmla="*/ 0 w 97"/>
                <a:gd name="T85" fmla="*/ 48 h 97"/>
                <a:gd name="T86" fmla="*/ 0 w 97"/>
                <a:gd name="T87" fmla="*/ 53 h 97"/>
                <a:gd name="T88" fmla="*/ 52 w 97"/>
                <a:gd name="T89" fmla="*/ 40 h 97"/>
                <a:gd name="T90" fmla="*/ 40 w 97"/>
                <a:gd name="T91" fmla="*/ 46 h 97"/>
                <a:gd name="T92" fmla="*/ 25 w 97"/>
                <a:gd name="T93" fmla="*/ 52 h 97"/>
                <a:gd name="T94" fmla="*/ 25 w 97"/>
                <a:gd name="T95" fmla="*/ 52 h 97"/>
                <a:gd name="T96" fmla="*/ 48 w 97"/>
                <a:gd name="T97" fmla="*/ 63 h 97"/>
                <a:gd name="T98" fmla="*/ 50 w 97"/>
                <a:gd name="T99" fmla="*/ 62 h 97"/>
                <a:gd name="T100" fmla="*/ 52 w 97"/>
                <a:gd name="T101" fmla="*/ 44 h 97"/>
                <a:gd name="T102" fmla="*/ 52 w 97"/>
                <a:gd name="T103" fmla="*/ 4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965816" y="3112455"/>
            <a:ext cx="9370739" cy="1087000"/>
            <a:chOff x="949774" y="2662385"/>
            <a:chExt cx="9370739" cy="1087000"/>
          </a:xfrm>
        </p:grpSpPr>
        <p:sp>
          <p:nvSpPr>
            <p:cNvPr id="62" name="Notched Right Arrow 24"/>
            <p:cNvSpPr/>
            <p:nvPr/>
          </p:nvSpPr>
          <p:spPr>
            <a:xfrm rot="10800000">
              <a:off x="949774" y="2662385"/>
              <a:ext cx="9370739" cy="1087000"/>
            </a:xfrm>
            <a:prstGeom prst="notchedRightArrow">
              <a:avLst>
                <a:gd name="adj1" fmla="val 100000"/>
                <a:gd name="adj2" fmla="val 46000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Oval 31"/>
            <p:cNvSpPr>
              <a:spLocks noChangeAspect="1"/>
            </p:cNvSpPr>
            <p:nvPr/>
          </p:nvSpPr>
          <p:spPr>
            <a:xfrm>
              <a:off x="1337222" y="2858763"/>
              <a:ext cx="694248" cy="694244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4" name="TextBox 59"/>
          <p:cNvSpPr txBox="1">
            <a:spLocks noChangeArrowheads="1"/>
          </p:cNvSpPr>
          <p:nvPr/>
        </p:nvSpPr>
        <p:spPr bwMode="auto">
          <a:xfrm flipH="1">
            <a:off x="7224214" y="3223009"/>
            <a:ext cx="2395325" cy="397510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eaLnBrk="0" hangingPunct="0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dirty="0"/>
              <a:t>档案录入员</a:t>
            </a:r>
            <a:endParaRPr lang="zh-CN" altLang="en-US" dirty="0"/>
          </a:p>
        </p:txBody>
      </p: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2068773" y="3579153"/>
            <a:ext cx="7550766" cy="54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l">
              <a:lnSpc>
                <a:spcPct val="114000"/>
              </a:lnSpc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en-US" altLang="zh-CN" sz="1300" spc="300" dirty="0" smtClean="0">
                <a:solidFill>
                  <a:schemeClr val="bg2">
                    <a:lumMod val="10000"/>
                  </a:schemeClr>
                </a:solidFill>
                <a:ea typeface="微软雅黑" panose="020B0503020204020204" pitchFamily="34" charset="-122"/>
                <a:sym typeface="+mn-ea"/>
              </a:rPr>
              <a:t>负责对</a:t>
            </a:r>
            <a:r>
              <a:rPr lang="zh-CN" altLang="en-US" sz="1300" spc="300" dirty="0" smtClean="0">
                <a:solidFill>
                  <a:schemeClr val="bg2">
                    <a:lumMod val="10000"/>
                  </a:schemeClr>
                </a:solidFill>
                <a:ea typeface="微软雅黑" panose="020B0503020204020204" pitchFamily="34" charset="-122"/>
                <a:sym typeface="+mn-ea"/>
              </a:rPr>
              <a:t>项目</a:t>
            </a:r>
            <a:r>
              <a:rPr lang="en-US" altLang="zh-CN" sz="1300" spc="300" dirty="0" smtClean="0">
                <a:solidFill>
                  <a:schemeClr val="bg2">
                    <a:lumMod val="10000"/>
                  </a:schemeClr>
                </a:solidFill>
                <a:ea typeface="微软雅黑" panose="020B0503020204020204" pitchFamily="34" charset="-122"/>
                <a:sym typeface="+mn-ea"/>
              </a:rPr>
              <a:t>档案资料的拍照、扫描、录入、图像处理、整理、校验等工作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l">
              <a:lnSpc>
                <a:spcPct val="114000"/>
              </a:lnSpc>
            </a:pPr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综合薪资</a:t>
            </a:r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4000+</a:t>
            </a: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、上六休一、早九晚六、包住宿、节假日正常放假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" name="任意多边形 65"/>
          <p:cNvSpPr/>
          <p:nvPr/>
        </p:nvSpPr>
        <p:spPr>
          <a:xfrm rot="5400000">
            <a:off x="11113483" y="3654575"/>
            <a:ext cx="5988" cy="2760"/>
          </a:xfrm>
          <a:custGeom>
            <a:avLst/>
            <a:gdLst>
              <a:gd name="connsiteX0" fmla="*/ 0 w 5988"/>
              <a:gd name="connsiteY0" fmla="*/ 0 h 2760"/>
              <a:gd name="connsiteX1" fmla="*/ 3001 w 5988"/>
              <a:gd name="connsiteY1" fmla="*/ 2375 h 2760"/>
              <a:gd name="connsiteX2" fmla="*/ 5988 w 5988"/>
              <a:gd name="connsiteY2" fmla="*/ 11 h 2760"/>
              <a:gd name="connsiteX3" fmla="*/ 3000 w 5988"/>
              <a:gd name="connsiteY3" fmla="*/ 2760 h 2760"/>
              <a:gd name="connsiteX4" fmla="*/ 0 w 5988"/>
              <a:gd name="connsiteY4" fmla="*/ 0 h 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8" h="2760">
                <a:moveTo>
                  <a:pt x="0" y="0"/>
                </a:moveTo>
                <a:lnTo>
                  <a:pt x="3001" y="2375"/>
                </a:lnTo>
                <a:lnTo>
                  <a:pt x="5988" y="11"/>
                </a:lnTo>
                <a:lnTo>
                  <a:pt x="3000" y="2760"/>
                </a:lnTo>
                <a:lnTo>
                  <a:pt x="0" y="0"/>
                </a:lnTo>
                <a:close/>
              </a:path>
            </a:pathLst>
          </a:custGeom>
          <a:solidFill>
            <a:srgbClr val="B7B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 anchor="ctr">
            <a:noAutofit/>
          </a:bodyPr>
          <a:lstStyle/>
          <a:p>
            <a:pPr algn="ctr"/>
            <a:endParaRPr lang="en-US" sz="4265" dirty="0">
              <a:solidFill>
                <a:schemeClr val="bg1"/>
              </a:solidFill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10041147" y="3112455"/>
            <a:ext cx="2150661" cy="1087001"/>
            <a:chOff x="10041147" y="2673080"/>
            <a:chExt cx="2150661" cy="1087001"/>
          </a:xfrm>
        </p:grpSpPr>
        <p:sp>
          <p:nvSpPr>
            <p:cNvPr id="68" name="任意多边形 67"/>
            <p:cNvSpPr/>
            <p:nvPr/>
          </p:nvSpPr>
          <p:spPr>
            <a:xfrm rot="5400000">
              <a:off x="10572977" y="2141250"/>
              <a:ext cx="1087001" cy="2150661"/>
            </a:xfrm>
            <a:custGeom>
              <a:avLst/>
              <a:gdLst>
                <a:gd name="connsiteX0" fmla="*/ 0 w 1087001"/>
                <a:gd name="connsiteY0" fmla="*/ 1651026 h 2150661"/>
                <a:gd name="connsiteX1" fmla="*/ 0 w 1087001"/>
                <a:gd name="connsiteY1" fmla="*/ 0 h 2150661"/>
                <a:gd name="connsiteX2" fmla="*/ 1087001 w 1087001"/>
                <a:gd name="connsiteY2" fmla="*/ 0 h 2150661"/>
                <a:gd name="connsiteX3" fmla="*/ 1087001 w 1087001"/>
                <a:gd name="connsiteY3" fmla="*/ 1720529 h 2150661"/>
                <a:gd name="connsiteX4" fmla="*/ 1087000 w 1087001"/>
                <a:gd name="connsiteY4" fmla="*/ 1720530 h 2150661"/>
                <a:gd name="connsiteX5" fmla="*/ 1087000 w 1087001"/>
                <a:gd name="connsiteY5" fmla="*/ 1651026 h 2150661"/>
                <a:gd name="connsiteX6" fmla="*/ 546488 w 1087001"/>
                <a:gd name="connsiteY6" fmla="*/ 2148297 h 2150661"/>
                <a:gd name="connsiteX7" fmla="*/ 543501 w 1087001"/>
                <a:gd name="connsiteY7" fmla="*/ 2150661 h 2150661"/>
                <a:gd name="connsiteX8" fmla="*/ 540500 w 1087001"/>
                <a:gd name="connsiteY8" fmla="*/ 2148286 h 2150661"/>
                <a:gd name="connsiteX9" fmla="*/ 0 w 1087001"/>
                <a:gd name="connsiteY9" fmla="*/ 1651026 h 215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7001" h="2150661">
                  <a:moveTo>
                    <a:pt x="0" y="1651026"/>
                  </a:moveTo>
                  <a:lnTo>
                    <a:pt x="0" y="0"/>
                  </a:lnTo>
                  <a:lnTo>
                    <a:pt x="1087001" y="0"/>
                  </a:lnTo>
                  <a:lnTo>
                    <a:pt x="1087001" y="1720529"/>
                  </a:lnTo>
                  <a:lnTo>
                    <a:pt x="1087000" y="1720530"/>
                  </a:lnTo>
                  <a:lnTo>
                    <a:pt x="1087000" y="1651026"/>
                  </a:lnTo>
                  <a:lnTo>
                    <a:pt x="546488" y="2148297"/>
                  </a:lnTo>
                  <a:lnTo>
                    <a:pt x="543501" y="2150661"/>
                  </a:lnTo>
                  <a:lnTo>
                    <a:pt x="540500" y="2148286"/>
                  </a:lnTo>
                  <a:lnTo>
                    <a:pt x="0" y="16510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en-US" sz="4265" dirty="0">
                <a:solidFill>
                  <a:schemeClr val="bg1"/>
                </a:solidFill>
              </a:endParaRPr>
            </a:p>
          </p:txBody>
        </p:sp>
        <p:sp>
          <p:nvSpPr>
            <p:cNvPr id="69" name="任意多边形 68"/>
            <p:cNvSpPr/>
            <p:nvPr/>
          </p:nvSpPr>
          <p:spPr bwMode="auto">
            <a:xfrm>
              <a:off x="10719564" y="2955283"/>
              <a:ext cx="697574" cy="522594"/>
            </a:xfrm>
            <a:custGeom>
              <a:avLst/>
              <a:gdLst>
                <a:gd name="connsiteX0" fmla="*/ 152941 w 574972"/>
                <a:gd name="connsiteY0" fmla="*/ 323694 h 399845"/>
                <a:gd name="connsiteX1" fmla="*/ 152941 w 574972"/>
                <a:gd name="connsiteY1" fmla="*/ 399844 h 399845"/>
                <a:gd name="connsiteX2" fmla="*/ 61228 w 574972"/>
                <a:gd name="connsiteY2" fmla="*/ 399844 h 399845"/>
                <a:gd name="connsiteX3" fmla="*/ 61228 w 574972"/>
                <a:gd name="connsiteY3" fmla="*/ 398217 h 399845"/>
                <a:gd name="connsiteX4" fmla="*/ 65606 w 574972"/>
                <a:gd name="connsiteY4" fmla="*/ 394470 h 399845"/>
                <a:gd name="connsiteX5" fmla="*/ 121790 w 574972"/>
                <a:gd name="connsiteY5" fmla="*/ 346388 h 399845"/>
                <a:gd name="connsiteX6" fmla="*/ 145086 w 574972"/>
                <a:gd name="connsiteY6" fmla="*/ 328444 h 399845"/>
                <a:gd name="connsiteX7" fmla="*/ 147415 w 574972"/>
                <a:gd name="connsiteY7" fmla="*/ 328444 h 399845"/>
                <a:gd name="connsiteX8" fmla="*/ 270881 w 574972"/>
                <a:gd name="connsiteY8" fmla="*/ 219691 h 399845"/>
                <a:gd name="connsiteX9" fmla="*/ 270881 w 574972"/>
                <a:gd name="connsiteY9" fmla="*/ 399845 h 399845"/>
                <a:gd name="connsiteX10" fmla="*/ 179168 w 574972"/>
                <a:gd name="connsiteY10" fmla="*/ 399845 h 399845"/>
                <a:gd name="connsiteX11" fmla="*/ 179168 w 574972"/>
                <a:gd name="connsiteY11" fmla="*/ 296830 h 399845"/>
                <a:gd name="connsiteX12" fmla="*/ 185489 w 574972"/>
                <a:gd name="connsiteY12" fmla="*/ 291396 h 399845"/>
                <a:gd name="connsiteX13" fmla="*/ 216939 w 574972"/>
                <a:gd name="connsiteY13" fmla="*/ 264361 h 399845"/>
                <a:gd name="connsiteX14" fmla="*/ 226257 w 574972"/>
                <a:gd name="connsiteY14" fmla="*/ 259235 h 399845"/>
                <a:gd name="connsiteX15" fmla="*/ 240235 w 574972"/>
                <a:gd name="connsiteY15" fmla="*/ 246418 h 399845"/>
                <a:gd name="connsiteX16" fmla="*/ 263531 w 574972"/>
                <a:gd name="connsiteY16" fmla="*/ 225912 h 399845"/>
                <a:gd name="connsiteX17" fmla="*/ 297108 w 574972"/>
                <a:gd name="connsiteY17" fmla="*/ 209429 h 399845"/>
                <a:gd name="connsiteX18" fmla="*/ 300913 w 574972"/>
                <a:gd name="connsiteY18" fmla="*/ 213616 h 399845"/>
                <a:gd name="connsiteX19" fmla="*/ 309758 w 574972"/>
                <a:gd name="connsiteY19" fmla="*/ 223349 h 399845"/>
                <a:gd name="connsiteX20" fmla="*/ 333054 w 574972"/>
                <a:gd name="connsiteY20" fmla="*/ 248982 h 399845"/>
                <a:gd name="connsiteX21" fmla="*/ 342372 w 574972"/>
                <a:gd name="connsiteY21" fmla="*/ 256672 h 399845"/>
                <a:gd name="connsiteX22" fmla="*/ 344702 w 574972"/>
                <a:gd name="connsiteY22" fmla="*/ 261799 h 399845"/>
                <a:gd name="connsiteX23" fmla="*/ 370328 w 574972"/>
                <a:gd name="connsiteY23" fmla="*/ 264362 h 399845"/>
                <a:gd name="connsiteX24" fmla="*/ 379646 w 574972"/>
                <a:gd name="connsiteY24" fmla="*/ 256672 h 399845"/>
                <a:gd name="connsiteX25" fmla="*/ 388821 w 574972"/>
                <a:gd name="connsiteY25" fmla="*/ 248907 h 399845"/>
                <a:gd name="connsiteX26" fmla="*/ 388821 w 574972"/>
                <a:gd name="connsiteY26" fmla="*/ 399844 h 399845"/>
                <a:gd name="connsiteX27" fmla="*/ 297108 w 574972"/>
                <a:gd name="connsiteY27" fmla="*/ 399844 h 399845"/>
                <a:gd name="connsiteX28" fmla="*/ 506761 w 574972"/>
                <a:gd name="connsiteY28" fmla="*/ 139370 h 399845"/>
                <a:gd name="connsiteX29" fmla="*/ 506761 w 574972"/>
                <a:gd name="connsiteY29" fmla="*/ 399844 h 399845"/>
                <a:gd name="connsiteX30" fmla="*/ 415048 w 574972"/>
                <a:gd name="connsiteY30" fmla="*/ 399844 h 399845"/>
                <a:gd name="connsiteX31" fmla="*/ 415048 w 574972"/>
                <a:gd name="connsiteY31" fmla="*/ 222112 h 399845"/>
                <a:gd name="connsiteX32" fmla="*/ 418375 w 574972"/>
                <a:gd name="connsiteY32" fmla="*/ 219183 h 399845"/>
                <a:gd name="connsiteX33" fmla="*/ 428203 w 574972"/>
                <a:gd name="connsiteY33" fmla="*/ 210532 h 399845"/>
                <a:gd name="connsiteX34" fmla="*/ 458488 w 574972"/>
                <a:gd name="connsiteY34" fmla="*/ 184898 h 399845"/>
                <a:gd name="connsiteX35" fmla="*/ 496198 w 574972"/>
                <a:gd name="connsiteY35" fmla="*/ 149332 h 399845"/>
                <a:gd name="connsiteX36" fmla="*/ 463151 w 574972"/>
                <a:gd name="connsiteY36" fmla="*/ 0 h 399845"/>
                <a:gd name="connsiteX37" fmla="*/ 533039 w 574972"/>
                <a:gd name="connsiteY37" fmla="*/ 0 h 399845"/>
                <a:gd name="connsiteX38" fmla="*/ 554006 w 574972"/>
                <a:gd name="connsiteY38" fmla="*/ 0 h 399845"/>
                <a:gd name="connsiteX39" fmla="*/ 567983 w 574972"/>
                <a:gd name="connsiteY39" fmla="*/ 5127 h 399845"/>
                <a:gd name="connsiteX40" fmla="*/ 574972 w 574972"/>
                <a:gd name="connsiteY40" fmla="*/ 20506 h 399845"/>
                <a:gd name="connsiteX41" fmla="*/ 574972 w 574972"/>
                <a:gd name="connsiteY41" fmla="*/ 117913 h 399845"/>
                <a:gd name="connsiteX42" fmla="*/ 554006 w 574972"/>
                <a:gd name="connsiteY42" fmla="*/ 138419 h 399845"/>
                <a:gd name="connsiteX43" fmla="*/ 535369 w 574972"/>
                <a:gd name="connsiteY43" fmla="*/ 117913 h 399845"/>
                <a:gd name="connsiteX44" fmla="*/ 535369 w 574972"/>
                <a:gd name="connsiteY44" fmla="*/ 66646 h 399845"/>
                <a:gd name="connsiteX45" fmla="*/ 533039 w 574972"/>
                <a:gd name="connsiteY45" fmla="*/ 69209 h 399845"/>
                <a:gd name="connsiteX46" fmla="*/ 467811 w 574972"/>
                <a:gd name="connsiteY46" fmla="*/ 130729 h 399845"/>
                <a:gd name="connsiteX47" fmla="*/ 437526 w 574972"/>
                <a:gd name="connsiteY47" fmla="*/ 156362 h 399845"/>
                <a:gd name="connsiteX48" fmla="*/ 414230 w 574972"/>
                <a:gd name="connsiteY48" fmla="*/ 176869 h 399845"/>
                <a:gd name="connsiteX49" fmla="*/ 383945 w 574972"/>
                <a:gd name="connsiteY49" fmla="*/ 202502 h 399845"/>
                <a:gd name="connsiteX50" fmla="*/ 374627 w 574972"/>
                <a:gd name="connsiteY50" fmla="*/ 210192 h 399845"/>
                <a:gd name="connsiteX51" fmla="*/ 349001 w 574972"/>
                <a:gd name="connsiteY51" fmla="*/ 207629 h 399845"/>
                <a:gd name="connsiteX52" fmla="*/ 346671 w 574972"/>
                <a:gd name="connsiteY52" fmla="*/ 202502 h 399845"/>
                <a:gd name="connsiteX53" fmla="*/ 337353 w 574972"/>
                <a:gd name="connsiteY53" fmla="*/ 194812 h 399845"/>
                <a:gd name="connsiteX54" fmla="*/ 314057 w 574972"/>
                <a:gd name="connsiteY54" fmla="*/ 169179 h 399845"/>
                <a:gd name="connsiteX55" fmla="*/ 293091 w 574972"/>
                <a:gd name="connsiteY55" fmla="*/ 146109 h 399845"/>
                <a:gd name="connsiteX56" fmla="*/ 262806 w 574972"/>
                <a:gd name="connsiteY56" fmla="*/ 171742 h 399845"/>
                <a:gd name="connsiteX57" fmla="*/ 239510 w 574972"/>
                <a:gd name="connsiteY57" fmla="*/ 192249 h 399845"/>
                <a:gd name="connsiteX58" fmla="*/ 225532 w 574972"/>
                <a:gd name="connsiteY58" fmla="*/ 205065 h 399845"/>
                <a:gd name="connsiteX59" fmla="*/ 216214 w 574972"/>
                <a:gd name="connsiteY59" fmla="*/ 210192 h 399845"/>
                <a:gd name="connsiteX60" fmla="*/ 141666 w 574972"/>
                <a:gd name="connsiteY60" fmla="*/ 274275 h 399845"/>
                <a:gd name="connsiteX61" fmla="*/ 139337 w 574972"/>
                <a:gd name="connsiteY61" fmla="*/ 274275 h 399845"/>
                <a:gd name="connsiteX62" fmla="*/ 116041 w 574972"/>
                <a:gd name="connsiteY62" fmla="*/ 292218 h 399845"/>
                <a:gd name="connsiteX63" fmla="*/ 32175 w 574972"/>
                <a:gd name="connsiteY63" fmla="*/ 363992 h 399845"/>
                <a:gd name="connsiteX64" fmla="*/ 22856 w 574972"/>
                <a:gd name="connsiteY64" fmla="*/ 366555 h 399845"/>
                <a:gd name="connsiteX65" fmla="*/ 4220 w 574972"/>
                <a:gd name="connsiteY65" fmla="*/ 358865 h 399845"/>
                <a:gd name="connsiteX66" fmla="*/ 6549 w 574972"/>
                <a:gd name="connsiteY66" fmla="*/ 328105 h 399845"/>
                <a:gd name="connsiteX67" fmla="*/ 18197 w 574972"/>
                <a:gd name="connsiteY67" fmla="*/ 317851 h 399845"/>
                <a:gd name="connsiteX68" fmla="*/ 116041 w 574972"/>
                <a:gd name="connsiteY68" fmla="*/ 238389 h 399845"/>
                <a:gd name="connsiteX69" fmla="*/ 139337 w 574972"/>
                <a:gd name="connsiteY69" fmla="*/ 220445 h 399845"/>
                <a:gd name="connsiteX70" fmla="*/ 141666 w 574972"/>
                <a:gd name="connsiteY70" fmla="*/ 217882 h 399845"/>
                <a:gd name="connsiteX71" fmla="*/ 216214 w 574972"/>
                <a:gd name="connsiteY71" fmla="*/ 156362 h 399845"/>
                <a:gd name="connsiteX72" fmla="*/ 223203 w 574972"/>
                <a:gd name="connsiteY72" fmla="*/ 148672 h 399845"/>
                <a:gd name="connsiteX73" fmla="*/ 239510 w 574972"/>
                <a:gd name="connsiteY73" fmla="*/ 138419 h 399845"/>
                <a:gd name="connsiteX74" fmla="*/ 262806 w 574972"/>
                <a:gd name="connsiteY74" fmla="*/ 117913 h 399845"/>
                <a:gd name="connsiteX75" fmla="*/ 283772 w 574972"/>
                <a:gd name="connsiteY75" fmla="*/ 99969 h 399845"/>
                <a:gd name="connsiteX76" fmla="*/ 309398 w 574972"/>
                <a:gd name="connsiteY76" fmla="*/ 102533 h 399845"/>
                <a:gd name="connsiteX77" fmla="*/ 314057 w 574972"/>
                <a:gd name="connsiteY77" fmla="*/ 107659 h 399845"/>
                <a:gd name="connsiteX78" fmla="*/ 337353 w 574972"/>
                <a:gd name="connsiteY78" fmla="*/ 133292 h 399845"/>
                <a:gd name="connsiteX79" fmla="*/ 346671 w 574972"/>
                <a:gd name="connsiteY79" fmla="*/ 140982 h 399845"/>
                <a:gd name="connsiteX80" fmla="*/ 365308 w 574972"/>
                <a:gd name="connsiteY80" fmla="*/ 161489 h 399845"/>
                <a:gd name="connsiteX81" fmla="*/ 383945 w 574972"/>
                <a:gd name="connsiteY81" fmla="*/ 146109 h 399845"/>
                <a:gd name="connsiteX82" fmla="*/ 414230 w 574972"/>
                <a:gd name="connsiteY82" fmla="*/ 120476 h 399845"/>
                <a:gd name="connsiteX83" fmla="*/ 437526 w 574972"/>
                <a:gd name="connsiteY83" fmla="*/ 99969 h 399845"/>
                <a:gd name="connsiteX84" fmla="*/ 477129 w 574972"/>
                <a:gd name="connsiteY84" fmla="*/ 61520 h 399845"/>
                <a:gd name="connsiteX85" fmla="*/ 498095 w 574972"/>
                <a:gd name="connsiteY85" fmla="*/ 43576 h 399845"/>
                <a:gd name="connsiteX86" fmla="*/ 486447 w 574972"/>
                <a:gd name="connsiteY86" fmla="*/ 43576 h 399845"/>
                <a:gd name="connsiteX87" fmla="*/ 463151 w 574972"/>
                <a:gd name="connsiteY87" fmla="*/ 43576 h 399845"/>
                <a:gd name="connsiteX88" fmla="*/ 456163 w 574972"/>
                <a:gd name="connsiteY88" fmla="*/ 41013 h 399845"/>
                <a:gd name="connsiteX89" fmla="*/ 442185 w 574972"/>
                <a:gd name="connsiteY89" fmla="*/ 20506 h 399845"/>
                <a:gd name="connsiteX90" fmla="*/ 453833 w 574972"/>
                <a:gd name="connsiteY90" fmla="*/ 2563 h 399845"/>
                <a:gd name="connsiteX91" fmla="*/ 456163 w 574972"/>
                <a:gd name="connsiteY91" fmla="*/ 2563 h 399845"/>
                <a:gd name="connsiteX92" fmla="*/ 463151 w 574972"/>
                <a:gd name="connsiteY92" fmla="*/ 0 h 39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flipH="1">
            <a:off x="0" y="2760518"/>
            <a:ext cx="5811983" cy="1336964"/>
          </a:xfrm>
          <a:custGeom>
            <a:avLst/>
            <a:gdLst>
              <a:gd name="connsiteX0" fmla="*/ 659822 w 5604839"/>
              <a:gd name="connsiteY0" fmla="*/ 0 h 1336964"/>
              <a:gd name="connsiteX1" fmla="*/ 672283 w 5604839"/>
              <a:gd name="connsiteY1" fmla="*/ 0 h 1336964"/>
              <a:gd name="connsiteX2" fmla="*/ 5604839 w 5604839"/>
              <a:gd name="connsiteY2" fmla="*/ 0 h 1336964"/>
              <a:gd name="connsiteX3" fmla="*/ 5604839 w 5604839"/>
              <a:gd name="connsiteY3" fmla="*/ 1336963 h 1336964"/>
              <a:gd name="connsiteX4" fmla="*/ 672293 w 5604839"/>
              <a:gd name="connsiteY4" fmla="*/ 1336963 h 1336964"/>
              <a:gd name="connsiteX5" fmla="*/ 672283 w 5604839"/>
              <a:gd name="connsiteY5" fmla="*/ 1336964 h 1336964"/>
              <a:gd name="connsiteX6" fmla="*/ 672273 w 5604839"/>
              <a:gd name="connsiteY6" fmla="*/ 1336963 h 1336964"/>
              <a:gd name="connsiteX7" fmla="*/ 659822 w 5604839"/>
              <a:gd name="connsiteY7" fmla="*/ 1336963 h 1336964"/>
              <a:gd name="connsiteX8" fmla="*/ 659822 w 5604839"/>
              <a:gd name="connsiteY8" fmla="*/ 1335715 h 1336964"/>
              <a:gd name="connsiteX9" fmla="*/ 536795 w 5604839"/>
              <a:gd name="connsiteY9" fmla="*/ 1323383 h 1336964"/>
              <a:gd name="connsiteX10" fmla="*/ 0 w 5604839"/>
              <a:gd name="connsiteY10" fmla="*/ 668482 h 1336964"/>
              <a:gd name="connsiteX11" fmla="*/ 536795 w 5604839"/>
              <a:gd name="connsiteY11" fmla="*/ 13581 h 1336964"/>
              <a:gd name="connsiteX12" fmla="*/ 659822 w 5604839"/>
              <a:gd name="connsiteY12" fmla="*/ 1249 h 133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04839" h="1336964">
                <a:moveTo>
                  <a:pt x="659822" y="0"/>
                </a:moveTo>
                <a:lnTo>
                  <a:pt x="672283" y="0"/>
                </a:lnTo>
                <a:lnTo>
                  <a:pt x="5604839" y="0"/>
                </a:lnTo>
                <a:lnTo>
                  <a:pt x="5604839" y="1336963"/>
                </a:lnTo>
                <a:lnTo>
                  <a:pt x="672293" y="1336963"/>
                </a:lnTo>
                <a:lnTo>
                  <a:pt x="672283" y="1336964"/>
                </a:lnTo>
                <a:lnTo>
                  <a:pt x="672273" y="1336963"/>
                </a:lnTo>
                <a:lnTo>
                  <a:pt x="659822" y="1336963"/>
                </a:lnTo>
                <a:lnTo>
                  <a:pt x="659822" y="1335715"/>
                </a:lnTo>
                <a:lnTo>
                  <a:pt x="536795" y="1323383"/>
                </a:lnTo>
                <a:cubicBezTo>
                  <a:pt x="230446" y="1261049"/>
                  <a:pt x="0" y="991525"/>
                  <a:pt x="0" y="668482"/>
                </a:cubicBezTo>
                <a:cubicBezTo>
                  <a:pt x="0" y="345439"/>
                  <a:pt x="230446" y="75915"/>
                  <a:pt x="536795" y="13581"/>
                </a:cubicBezTo>
                <a:lnTo>
                  <a:pt x="659822" y="1249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5939870" y="3229064"/>
            <a:ext cx="937757" cy="6152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1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0" y="3067481"/>
            <a:ext cx="6139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08003" y="2731264"/>
            <a:ext cx="1442703" cy="147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9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4"/>
            </p:custDataLst>
          </p:nvPr>
        </p:nvSpPr>
        <p:spPr>
          <a:xfrm>
            <a:off x="849302" y="3067481"/>
            <a:ext cx="4037177" cy="52451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37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加入我们</a:t>
            </a:r>
            <a:endParaRPr lang="zh-CN" altLang="en-US" sz="379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5"/>
            </p:custDataLst>
          </p:nvPr>
        </p:nvSpPr>
        <p:spPr>
          <a:xfrm>
            <a:off x="848997" y="3669985"/>
            <a:ext cx="4037177" cy="20891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 altLang="zh-CN" sz="15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Join us</a:t>
            </a:r>
            <a:endParaRPr lang="zh-CN" altLang="en-US" sz="1515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>
            <a:spLocks noGrp="1"/>
          </p:cNvSpPr>
          <p:nvPr/>
        </p:nvSpPr>
        <p:spPr>
          <a:xfrm>
            <a:off x="634390" y="264414"/>
            <a:ext cx="16281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363636"/>
                </a:solidFill>
                <a:latin typeface="微软雅黑" panose="020B0503020204020204" pitchFamily="34" charset="-122"/>
                <a:ea typeface="+mj-ea"/>
                <a:cs typeface="微软雅黑" panose="020B0503020204020204" pitchFamily="34" charset="-122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255" algn="l"/>
              </a:tabLst>
            </a:pPr>
            <a:r>
              <a:rPr sz="2400" b="0" dirty="0">
                <a:solidFill>
                  <a:srgbClr val="015299"/>
                </a:solidFill>
                <a:latin typeface="Impact" panose="020B0806030902050204"/>
                <a:cs typeface="Impact" panose="020B0806030902050204"/>
              </a:rPr>
              <a:t>2	</a:t>
            </a:r>
            <a:r>
              <a:rPr sz="3600" spc="15" baseline="1000" dirty="0">
                <a:solidFill>
                  <a:srgbClr val="404040"/>
                </a:solidFill>
              </a:rPr>
              <a:t>加入我们</a:t>
            </a:r>
            <a:endParaRPr sz="3600" baseline="10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91319" y="2116414"/>
            <a:ext cx="2060554" cy="202547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5"/>
          <p:cNvSpPr/>
          <p:nvPr/>
        </p:nvSpPr>
        <p:spPr>
          <a:xfrm>
            <a:off x="7024370" y="1713230"/>
            <a:ext cx="3940810" cy="2837815"/>
          </a:xfrm>
          <a:custGeom>
            <a:avLst/>
            <a:gdLst/>
            <a:ahLst/>
            <a:cxnLst/>
            <a:rect l="l" t="t" r="r" b="b"/>
            <a:pathLst>
              <a:path w="3657600" h="2249804">
                <a:moveTo>
                  <a:pt x="0" y="203580"/>
                </a:moveTo>
                <a:lnTo>
                  <a:pt x="5372" y="156874"/>
                </a:lnTo>
                <a:lnTo>
                  <a:pt x="20676" y="114013"/>
                </a:lnTo>
                <a:lnTo>
                  <a:pt x="44696" y="76214"/>
                </a:lnTo>
                <a:lnTo>
                  <a:pt x="76214" y="44696"/>
                </a:lnTo>
                <a:lnTo>
                  <a:pt x="114013" y="20676"/>
                </a:lnTo>
                <a:lnTo>
                  <a:pt x="156874" y="5372"/>
                </a:lnTo>
                <a:lnTo>
                  <a:pt x="203581" y="0"/>
                </a:lnTo>
                <a:lnTo>
                  <a:pt x="3454019" y="0"/>
                </a:lnTo>
                <a:lnTo>
                  <a:pt x="3500685" y="5372"/>
                </a:lnTo>
                <a:lnTo>
                  <a:pt x="3543531" y="20676"/>
                </a:lnTo>
                <a:lnTo>
                  <a:pt x="3581331" y="44696"/>
                </a:lnTo>
                <a:lnTo>
                  <a:pt x="3612863" y="76214"/>
                </a:lnTo>
                <a:lnTo>
                  <a:pt x="3636900" y="114013"/>
                </a:lnTo>
                <a:lnTo>
                  <a:pt x="3652221" y="156874"/>
                </a:lnTo>
                <a:lnTo>
                  <a:pt x="3657600" y="203580"/>
                </a:lnTo>
                <a:lnTo>
                  <a:pt x="3657600" y="2045842"/>
                </a:lnTo>
                <a:lnTo>
                  <a:pt x="3652221" y="2092509"/>
                </a:lnTo>
                <a:lnTo>
                  <a:pt x="3636900" y="2135355"/>
                </a:lnTo>
                <a:lnTo>
                  <a:pt x="3612863" y="2173155"/>
                </a:lnTo>
                <a:lnTo>
                  <a:pt x="3581331" y="2204687"/>
                </a:lnTo>
                <a:lnTo>
                  <a:pt x="3543531" y="2228724"/>
                </a:lnTo>
                <a:lnTo>
                  <a:pt x="3500685" y="2244045"/>
                </a:lnTo>
                <a:lnTo>
                  <a:pt x="3454019" y="2249424"/>
                </a:lnTo>
                <a:lnTo>
                  <a:pt x="203581" y="2249424"/>
                </a:lnTo>
                <a:lnTo>
                  <a:pt x="156874" y="2244045"/>
                </a:lnTo>
                <a:lnTo>
                  <a:pt x="114013" y="2228724"/>
                </a:lnTo>
                <a:lnTo>
                  <a:pt x="76214" y="2204687"/>
                </a:lnTo>
                <a:lnTo>
                  <a:pt x="44696" y="2173155"/>
                </a:lnTo>
                <a:lnTo>
                  <a:pt x="20676" y="2135355"/>
                </a:lnTo>
                <a:lnTo>
                  <a:pt x="5372" y="2092509"/>
                </a:lnTo>
                <a:lnTo>
                  <a:pt x="0" y="2045842"/>
                </a:lnTo>
                <a:lnTo>
                  <a:pt x="0" y="203580"/>
                </a:lnTo>
                <a:close/>
              </a:path>
            </a:pathLst>
          </a:custGeom>
          <a:ln w="19050">
            <a:solidFill>
              <a:srgbClr val="F39B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6"/>
          <p:cNvSpPr/>
          <p:nvPr/>
        </p:nvSpPr>
        <p:spPr>
          <a:xfrm>
            <a:off x="819911" y="2190750"/>
            <a:ext cx="1955800" cy="407034"/>
          </a:xfrm>
          <a:custGeom>
            <a:avLst/>
            <a:gdLst/>
            <a:ahLst/>
            <a:cxnLst/>
            <a:rect l="l" t="t" r="r" b="b"/>
            <a:pathLst>
              <a:path w="1955800" h="407034">
                <a:moveTo>
                  <a:pt x="1887474" y="0"/>
                </a:moveTo>
                <a:lnTo>
                  <a:pt x="67818" y="0"/>
                </a:lnTo>
                <a:lnTo>
                  <a:pt x="41421" y="5328"/>
                </a:lnTo>
                <a:lnTo>
                  <a:pt x="19864" y="19859"/>
                </a:lnTo>
                <a:lnTo>
                  <a:pt x="5329" y="41415"/>
                </a:lnTo>
                <a:lnTo>
                  <a:pt x="0" y="67817"/>
                </a:lnTo>
                <a:lnTo>
                  <a:pt x="0" y="339089"/>
                </a:lnTo>
                <a:lnTo>
                  <a:pt x="5329" y="365492"/>
                </a:lnTo>
                <a:lnTo>
                  <a:pt x="19864" y="387048"/>
                </a:lnTo>
                <a:lnTo>
                  <a:pt x="41421" y="401579"/>
                </a:lnTo>
                <a:lnTo>
                  <a:pt x="67818" y="406908"/>
                </a:lnTo>
                <a:lnTo>
                  <a:pt x="1887474" y="406908"/>
                </a:lnTo>
                <a:lnTo>
                  <a:pt x="1913876" y="401579"/>
                </a:lnTo>
                <a:lnTo>
                  <a:pt x="1935432" y="387048"/>
                </a:lnTo>
                <a:lnTo>
                  <a:pt x="1949963" y="365492"/>
                </a:lnTo>
                <a:lnTo>
                  <a:pt x="1955292" y="339089"/>
                </a:lnTo>
                <a:lnTo>
                  <a:pt x="1955292" y="67817"/>
                </a:lnTo>
                <a:lnTo>
                  <a:pt x="1949963" y="41415"/>
                </a:lnTo>
                <a:lnTo>
                  <a:pt x="1935432" y="19859"/>
                </a:lnTo>
                <a:lnTo>
                  <a:pt x="1913876" y="5328"/>
                </a:lnTo>
                <a:lnTo>
                  <a:pt x="1887474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7"/>
          <p:cNvSpPr txBox="1"/>
          <p:nvPr/>
        </p:nvSpPr>
        <p:spPr>
          <a:xfrm>
            <a:off x="869315" y="2235835"/>
            <a:ext cx="4742180" cy="231584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D0D0D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简历投递方式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55600" indent="-342900" fontAlgn="auto">
              <a:lnSpc>
                <a:spcPct val="150000"/>
              </a:lnSpc>
              <a:spcBef>
                <a:spcPts val="960"/>
              </a:spcBef>
              <a:buClr>
                <a:srgbClr val="015299"/>
              </a:buClr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邮箱投递：</a:t>
            </a:r>
            <a:r>
              <a:rPr lang="en-US"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850221080</a:t>
            </a:r>
            <a:r>
              <a:rPr lang="en-US"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@qq.com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82880" fontAlgn="auto">
              <a:lnSpc>
                <a:spcPct val="150000"/>
              </a:lnSpc>
              <a:spcBef>
                <a:spcPts val="960"/>
              </a:spcBef>
            </a:pPr>
            <a:r>
              <a:rPr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（邮件名称备注姓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名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+</a:t>
            </a:r>
            <a:r>
              <a:rPr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+</a:t>
            </a:r>
            <a:r>
              <a:rPr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专业</a:t>
            </a:r>
            <a:r>
              <a:rPr sz="1600" spc="5" dirty="0">
                <a:latin typeface="Arial" panose="020B0604020202020204"/>
                <a:cs typeface="Arial" panose="020B0604020202020204"/>
              </a:rPr>
              <a:t>+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意</a:t>
            </a:r>
            <a:r>
              <a:rPr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向</a:t>
            </a:r>
            <a:r>
              <a:rPr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岗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位）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55600" indent="-342900" fontAlgn="auto">
              <a:lnSpc>
                <a:spcPct val="150000"/>
              </a:lnSpc>
              <a:spcBef>
                <a:spcPts val="965"/>
              </a:spcBef>
              <a:buClr>
                <a:srgbClr val="015299"/>
              </a:buClr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lang="zh-CN" altLang="en-US" sz="1600">
                <a:latin typeface="微软雅黑" panose="020B0503020204020204" pitchFamily="34" charset="-122"/>
                <a:cs typeface="微软雅黑" panose="020B0503020204020204" pitchFamily="34" charset="-122"/>
              </a:rPr>
              <a:t>右侧扫描二维码</a:t>
            </a:r>
            <a:r>
              <a:rPr lang="zh-CN" altLang="en-US" sz="1600">
                <a:latin typeface="微软雅黑" panose="020B0503020204020204" pitchFamily="34" charset="-122"/>
                <a:cs typeface="微软雅黑" panose="020B0503020204020204" pitchFamily="34" charset="-122"/>
              </a:rPr>
              <a:t>进群</a:t>
            </a:r>
            <a:endParaRPr lang="zh-CN" altLang="en-US"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7811261" y="2613279"/>
            <a:ext cx="228600" cy="107950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just">
              <a:lnSpc>
                <a:spcPts val="1600"/>
              </a:lnSpc>
              <a:spcBef>
                <a:spcPts val="415"/>
              </a:spcBef>
            </a:pP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扫 描 二 维 码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7609289" y="2999613"/>
            <a:ext cx="293370" cy="245110"/>
          </a:xfrm>
          <a:prstGeom prst="rect">
            <a:avLst/>
          </a:prstGeom>
        </p:spPr>
        <p:txBody>
          <a:bodyPr vert="vert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object 14"/>
          <p:cNvSpPr txBox="1">
            <a:spLocks noGrp="1"/>
          </p:cNvSpPr>
          <p:nvPr/>
        </p:nvSpPr>
        <p:spPr>
          <a:xfrm>
            <a:off x="11584431" y="6420610"/>
            <a:ext cx="360045" cy="3816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 marL="0">
              <a:defRPr sz="2000" b="0" i="0">
                <a:solidFill>
                  <a:srgbClr val="575757"/>
                </a:solidFill>
                <a:latin typeface="Impact" panose="020B0806030902050204"/>
                <a:ea typeface="+mn-ea"/>
                <a:cs typeface="Impact" panose="020B080603090205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dirty="0"/>
              <a:t>42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245" y="2143125"/>
            <a:ext cx="2028825" cy="20193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13"/>
          <p:cNvSpPr/>
          <p:nvPr/>
        </p:nvSpPr>
        <p:spPr>
          <a:xfrm flipH="1">
            <a:off x="0" y="2760518"/>
            <a:ext cx="5811983" cy="1336964"/>
          </a:xfrm>
          <a:custGeom>
            <a:avLst/>
            <a:gdLst>
              <a:gd name="connsiteX0" fmla="*/ 659822 w 5604839"/>
              <a:gd name="connsiteY0" fmla="*/ 0 h 1336964"/>
              <a:gd name="connsiteX1" fmla="*/ 672283 w 5604839"/>
              <a:gd name="connsiteY1" fmla="*/ 0 h 1336964"/>
              <a:gd name="connsiteX2" fmla="*/ 5604839 w 5604839"/>
              <a:gd name="connsiteY2" fmla="*/ 0 h 1336964"/>
              <a:gd name="connsiteX3" fmla="*/ 5604839 w 5604839"/>
              <a:gd name="connsiteY3" fmla="*/ 1336963 h 1336964"/>
              <a:gd name="connsiteX4" fmla="*/ 672293 w 5604839"/>
              <a:gd name="connsiteY4" fmla="*/ 1336963 h 1336964"/>
              <a:gd name="connsiteX5" fmla="*/ 672283 w 5604839"/>
              <a:gd name="connsiteY5" fmla="*/ 1336964 h 1336964"/>
              <a:gd name="connsiteX6" fmla="*/ 672273 w 5604839"/>
              <a:gd name="connsiteY6" fmla="*/ 1336963 h 1336964"/>
              <a:gd name="connsiteX7" fmla="*/ 659822 w 5604839"/>
              <a:gd name="connsiteY7" fmla="*/ 1336963 h 1336964"/>
              <a:gd name="connsiteX8" fmla="*/ 659822 w 5604839"/>
              <a:gd name="connsiteY8" fmla="*/ 1335715 h 1336964"/>
              <a:gd name="connsiteX9" fmla="*/ 536795 w 5604839"/>
              <a:gd name="connsiteY9" fmla="*/ 1323383 h 1336964"/>
              <a:gd name="connsiteX10" fmla="*/ 0 w 5604839"/>
              <a:gd name="connsiteY10" fmla="*/ 668482 h 1336964"/>
              <a:gd name="connsiteX11" fmla="*/ 536795 w 5604839"/>
              <a:gd name="connsiteY11" fmla="*/ 13581 h 1336964"/>
              <a:gd name="connsiteX12" fmla="*/ 659822 w 5604839"/>
              <a:gd name="connsiteY12" fmla="*/ 1249 h 133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04839" h="1336964">
                <a:moveTo>
                  <a:pt x="659822" y="0"/>
                </a:moveTo>
                <a:lnTo>
                  <a:pt x="672283" y="0"/>
                </a:lnTo>
                <a:lnTo>
                  <a:pt x="5604839" y="0"/>
                </a:lnTo>
                <a:lnTo>
                  <a:pt x="5604839" y="1336963"/>
                </a:lnTo>
                <a:lnTo>
                  <a:pt x="672293" y="1336963"/>
                </a:lnTo>
                <a:lnTo>
                  <a:pt x="672283" y="1336964"/>
                </a:lnTo>
                <a:lnTo>
                  <a:pt x="672273" y="1336963"/>
                </a:lnTo>
                <a:lnTo>
                  <a:pt x="659822" y="1336963"/>
                </a:lnTo>
                <a:lnTo>
                  <a:pt x="659822" y="1335715"/>
                </a:lnTo>
                <a:lnTo>
                  <a:pt x="536795" y="1323383"/>
                </a:lnTo>
                <a:cubicBezTo>
                  <a:pt x="230446" y="1261049"/>
                  <a:pt x="0" y="991525"/>
                  <a:pt x="0" y="668482"/>
                </a:cubicBezTo>
                <a:cubicBezTo>
                  <a:pt x="0" y="345439"/>
                  <a:pt x="230446" y="75915"/>
                  <a:pt x="536795" y="13581"/>
                </a:cubicBezTo>
                <a:lnTo>
                  <a:pt x="659822" y="1249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5"/>
          <p:cNvSpPr txBox="1"/>
          <p:nvPr>
            <p:custDataLst>
              <p:tags r:id="rId1"/>
            </p:custDataLst>
          </p:nvPr>
        </p:nvSpPr>
        <p:spPr>
          <a:xfrm>
            <a:off x="828347" y="3028687"/>
            <a:ext cx="4037177" cy="525016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379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感谢聆听</a:t>
            </a:r>
            <a:endParaRPr lang="zh-CN" altLang="en-US" sz="379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6"/>
          <p:cNvSpPr txBox="1"/>
          <p:nvPr>
            <p:custDataLst>
              <p:tags r:id="rId2"/>
            </p:custDataLst>
          </p:nvPr>
        </p:nvSpPr>
        <p:spPr>
          <a:xfrm>
            <a:off x="848997" y="3631191"/>
            <a:ext cx="4037177" cy="3323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Thank You</a:t>
            </a:r>
            <a:endParaRPr lang="zh-CN" altLang="en-US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 33"/>
          <p:cNvSpPr/>
          <p:nvPr/>
        </p:nvSpPr>
        <p:spPr>
          <a:xfrm flipH="1">
            <a:off x="4613563" y="-6926"/>
            <a:ext cx="7578435" cy="6864927"/>
          </a:xfrm>
          <a:custGeom>
            <a:avLst/>
            <a:gdLst>
              <a:gd name="connsiteX0" fmla="*/ 7742214 w 8950036"/>
              <a:gd name="connsiteY0" fmla="*/ 0 h 6864927"/>
              <a:gd name="connsiteX1" fmla="*/ 0 w 8950036"/>
              <a:gd name="connsiteY1" fmla="*/ 0 h 6864927"/>
              <a:gd name="connsiteX2" fmla="*/ 0 w 8950036"/>
              <a:gd name="connsiteY2" fmla="*/ 6864927 h 6864927"/>
              <a:gd name="connsiteX3" fmla="*/ 7736770 w 8950036"/>
              <a:gd name="connsiteY3" fmla="*/ 6864927 h 6864927"/>
              <a:gd name="connsiteX4" fmla="*/ 7862147 w 8950036"/>
              <a:gd name="connsiteY4" fmla="*/ 6705384 h 6864927"/>
              <a:gd name="connsiteX5" fmla="*/ 8950036 w 8950036"/>
              <a:gd name="connsiteY5" fmla="*/ 3429000 h 6864927"/>
              <a:gd name="connsiteX6" fmla="*/ 7862147 w 8950036"/>
              <a:gd name="connsiteY6" fmla="*/ 152617 h 686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0036" h="6864927">
                <a:moveTo>
                  <a:pt x="7742214" y="0"/>
                </a:moveTo>
                <a:lnTo>
                  <a:pt x="0" y="0"/>
                </a:lnTo>
                <a:lnTo>
                  <a:pt x="0" y="6864927"/>
                </a:lnTo>
                <a:lnTo>
                  <a:pt x="7736770" y="6864927"/>
                </a:lnTo>
                <a:lnTo>
                  <a:pt x="7862147" y="6705384"/>
                </a:lnTo>
                <a:cubicBezTo>
                  <a:pt x="8545411" y="5791752"/>
                  <a:pt x="8950036" y="4657629"/>
                  <a:pt x="8950036" y="3429000"/>
                </a:cubicBezTo>
                <a:cubicBezTo>
                  <a:pt x="8950036" y="2200372"/>
                  <a:pt x="8545411" y="1066249"/>
                  <a:pt x="7862147" y="152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1385895" y="2993688"/>
            <a:ext cx="1800200" cy="1189280"/>
            <a:chOff x="1552155" y="2975970"/>
            <a:chExt cx="1800200" cy="1189280"/>
          </a:xfrm>
        </p:grpSpPr>
        <p:sp>
          <p:nvSpPr>
            <p:cNvPr id="36" name="TextBox 7"/>
            <p:cNvSpPr txBox="1"/>
            <p:nvPr/>
          </p:nvSpPr>
          <p:spPr>
            <a:xfrm>
              <a:off x="1552155" y="3926017"/>
              <a:ext cx="1800200" cy="23923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20000"/>
            </a:bodyPr>
            <a:lstStyle/>
            <a:p>
              <a:pPr algn="ctr"/>
              <a:r>
                <a:rPr lang="en-US" altLang="zh-CN" sz="2000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en-US" altLang="zh-CN" sz="20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8"/>
            <p:cNvSpPr txBox="1"/>
            <p:nvPr/>
          </p:nvSpPr>
          <p:spPr>
            <a:xfrm>
              <a:off x="1804183" y="2975970"/>
              <a:ext cx="1296144" cy="61555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zh-CN" altLang="en-US" sz="4800" b="1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48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928267" y="1314309"/>
            <a:ext cx="681210" cy="682629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4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MH_Text_1"/>
          <p:cNvSpPr/>
          <p:nvPr>
            <p:custDataLst>
              <p:tags r:id="rId2"/>
            </p:custDataLst>
          </p:nvPr>
        </p:nvSpPr>
        <p:spPr>
          <a:xfrm>
            <a:off x="7940918" y="1319922"/>
            <a:ext cx="2810209" cy="67140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0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企业简介</a:t>
            </a:r>
            <a:endParaRPr lang="en-US" altLang="zh-CN" sz="30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3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Brief Introduction to Enterprises</a:t>
            </a:r>
            <a:endParaRPr lang="en-US" altLang="zh-CN" sz="133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MH_Other_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928267" y="2570337"/>
            <a:ext cx="681210" cy="682629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4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MH_Text_1"/>
          <p:cNvSpPr/>
          <p:nvPr>
            <p:custDataLst>
              <p:tags r:id="rId4"/>
            </p:custDataLst>
          </p:nvPr>
        </p:nvSpPr>
        <p:spPr>
          <a:xfrm>
            <a:off x="7940919" y="2575736"/>
            <a:ext cx="2810208" cy="6718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0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产品服务</a:t>
            </a:r>
            <a:endParaRPr lang="en-US" altLang="zh-CN" sz="30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3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Product service</a:t>
            </a:r>
            <a:endParaRPr lang="en-US" altLang="zh-CN" sz="133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6928267" y="3826365"/>
            <a:ext cx="4683760" cy="682629"/>
            <a:chOff x="6464139" y="1501345"/>
            <a:chExt cx="4683760" cy="682629"/>
          </a:xfrm>
        </p:grpSpPr>
        <p:sp>
          <p:nvSpPr>
            <p:cNvPr id="49" name="MH_Other_1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6464139" y="1501345"/>
              <a:ext cx="681210" cy="682629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en-US" altLang="zh-CN" sz="4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MH_Text_1"/>
            <p:cNvSpPr/>
            <p:nvPr>
              <p:custDataLst>
                <p:tags r:id="rId6"/>
              </p:custDataLst>
            </p:nvPr>
          </p:nvSpPr>
          <p:spPr>
            <a:xfrm>
              <a:off x="7476964" y="1506744"/>
              <a:ext cx="3670935" cy="67183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zh-CN" altLang="en-US" sz="30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职位及薪酬福利待遇</a:t>
              </a:r>
              <a:endParaRPr lang="en-US" altLang="zh-CN" sz="30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133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Job description</a:t>
              </a:r>
              <a:endParaRPr lang="en-US" altLang="zh-CN" sz="13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928267" y="5082393"/>
            <a:ext cx="3578266" cy="682629"/>
            <a:chOff x="6464139" y="1501345"/>
            <a:chExt cx="3578266" cy="682629"/>
          </a:xfrm>
        </p:grpSpPr>
        <p:sp>
          <p:nvSpPr>
            <p:cNvPr id="52" name="MH_Other_1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6464139" y="1501345"/>
              <a:ext cx="681210" cy="682629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en-US" altLang="zh-CN" sz="4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MH_Text_1"/>
            <p:cNvSpPr/>
            <p:nvPr>
              <p:custDataLst>
                <p:tags r:id="rId8"/>
              </p:custDataLst>
            </p:nvPr>
          </p:nvSpPr>
          <p:spPr>
            <a:xfrm>
              <a:off x="7476791" y="1506744"/>
              <a:ext cx="2565614" cy="67183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zh-CN" altLang="en-US" sz="30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加入我们</a:t>
              </a:r>
              <a:endParaRPr lang="en-US" altLang="zh-CN" sz="30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133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Join us</a:t>
              </a:r>
              <a:endParaRPr lang="en-US" altLang="zh-CN" sz="13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flipH="1">
            <a:off x="0" y="2760518"/>
            <a:ext cx="5811983" cy="1336964"/>
          </a:xfrm>
          <a:custGeom>
            <a:avLst/>
            <a:gdLst>
              <a:gd name="connsiteX0" fmla="*/ 659822 w 5604839"/>
              <a:gd name="connsiteY0" fmla="*/ 0 h 1336964"/>
              <a:gd name="connsiteX1" fmla="*/ 672283 w 5604839"/>
              <a:gd name="connsiteY1" fmla="*/ 0 h 1336964"/>
              <a:gd name="connsiteX2" fmla="*/ 5604839 w 5604839"/>
              <a:gd name="connsiteY2" fmla="*/ 0 h 1336964"/>
              <a:gd name="connsiteX3" fmla="*/ 5604839 w 5604839"/>
              <a:gd name="connsiteY3" fmla="*/ 1336963 h 1336964"/>
              <a:gd name="connsiteX4" fmla="*/ 672293 w 5604839"/>
              <a:gd name="connsiteY4" fmla="*/ 1336963 h 1336964"/>
              <a:gd name="connsiteX5" fmla="*/ 672283 w 5604839"/>
              <a:gd name="connsiteY5" fmla="*/ 1336964 h 1336964"/>
              <a:gd name="connsiteX6" fmla="*/ 672273 w 5604839"/>
              <a:gd name="connsiteY6" fmla="*/ 1336963 h 1336964"/>
              <a:gd name="connsiteX7" fmla="*/ 659822 w 5604839"/>
              <a:gd name="connsiteY7" fmla="*/ 1336963 h 1336964"/>
              <a:gd name="connsiteX8" fmla="*/ 659822 w 5604839"/>
              <a:gd name="connsiteY8" fmla="*/ 1335715 h 1336964"/>
              <a:gd name="connsiteX9" fmla="*/ 536795 w 5604839"/>
              <a:gd name="connsiteY9" fmla="*/ 1323383 h 1336964"/>
              <a:gd name="connsiteX10" fmla="*/ 0 w 5604839"/>
              <a:gd name="connsiteY10" fmla="*/ 668482 h 1336964"/>
              <a:gd name="connsiteX11" fmla="*/ 536795 w 5604839"/>
              <a:gd name="connsiteY11" fmla="*/ 13581 h 1336964"/>
              <a:gd name="connsiteX12" fmla="*/ 659822 w 5604839"/>
              <a:gd name="connsiteY12" fmla="*/ 1249 h 133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04839" h="1336964">
                <a:moveTo>
                  <a:pt x="659822" y="0"/>
                </a:moveTo>
                <a:lnTo>
                  <a:pt x="672283" y="0"/>
                </a:lnTo>
                <a:lnTo>
                  <a:pt x="5604839" y="0"/>
                </a:lnTo>
                <a:lnTo>
                  <a:pt x="5604839" y="1336963"/>
                </a:lnTo>
                <a:lnTo>
                  <a:pt x="672293" y="1336963"/>
                </a:lnTo>
                <a:lnTo>
                  <a:pt x="672283" y="1336964"/>
                </a:lnTo>
                <a:lnTo>
                  <a:pt x="672273" y="1336963"/>
                </a:lnTo>
                <a:lnTo>
                  <a:pt x="659822" y="1336963"/>
                </a:lnTo>
                <a:lnTo>
                  <a:pt x="659822" y="1335715"/>
                </a:lnTo>
                <a:lnTo>
                  <a:pt x="536795" y="1323383"/>
                </a:lnTo>
                <a:cubicBezTo>
                  <a:pt x="230446" y="1261049"/>
                  <a:pt x="0" y="991525"/>
                  <a:pt x="0" y="668482"/>
                </a:cubicBezTo>
                <a:cubicBezTo>
                  <a:pt x="0" y="345439"/>
                  <a:pt x="230446" y="75915"/>
                  <a:pt x="536795" y="13581"/>
                </a:cubicBezTo>
                <a:lnTo>
                  <a:pt x="659822" y="1249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5939870" y="3229064"/>
            <a:ext cx="937757" cy="6152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1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0" y="3067481"/>
            <a:ext cx="6139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08003" y="2731264"/>
            <a:ext cx="1442703" cy="147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9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4"/>
            </p:custDataLst>
          </p:nvPr>
        </p:nvSpPr>
        <p:spPr>
          <a:xfrm>
            <a:off x="828347" y="3067481"/>
            <a:ext cx="4037177" cy="525016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379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企业简介</a:t>
            </a:r>
            <a:endParaRPr lang="zh-CN" altLang="en-US" sz="379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5"/>
            </p:custDataLst>
          </p:nvPr>
        </p:nvSpPr>
        <p:spPr>
          <a:xfrm>
            <a:off x="848997" y="3669985"/>
            <a:ext cx="4037177" cy="210122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 altLang="zh-CN" sz="1515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Brief Introduction to Enterprises</a:t>
            </a:r>
            <a:endParaRPr lang="en-US" altLang="zh-CN" sz="1515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897255" y="1605915"/>
            <a:ext cx="2033270" cy="212788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17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关于</a:t>
            </a:r>
            <a:endParaRPr lang="zh-CN" altLang="en-US" sz="417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417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我们</a:t>
            </a:r>
            <a:endParaRPr lang="zh-CN" altLang="en-US" sz="417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94660" y="1605915"/>
            <a:ext cx="2033270" cy="2127885"/>
          </a:xfrm>
          <a:prstGeom prst="rect">
            <a:avLst/>
          </a:prstGeom>
          <a:blipFill dpi="0" rotWithShape="1">
            <a:blip r:embed="rId1" cstate="hq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92700" y="1605915"/>
            <a:ext cx="2033270" cy="212788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05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288145" y="1605915"/>
            <a:ext cx="2033270" cy="2127885"/>
          </a:xfrm>
          <a:prstGeom prst="rect">
            <a:avLst/>
          </a:prstGeom>
          <a:blipFill dpi="0" rotWithShape="1">
            <a:blip r:embed="rId2" cstate="hq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05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97255" y="3792855"/>
            <a:ext cx="4131310" cy="212788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92700" y="3792855"/>
            <a:ext cx="2033270" cy="2127885"/>
          </a:xfrm>
          <a:prstGeom prst="rect">
            <a:avLst/>
          </a:prstGeom>
          <a:blipFill dpi="0" rotWithShape="1">
            <a:blip r:embed="rId3" cstate="print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288145" y="3792855"/>
            <a:ext cx="2070735" cy="2127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20204"/>
                <a:ea typeface="微软雅黑 Light" panose="020B0502040204020203" charset="-122"/>
                <a:cs typeface="Lato Light" charset="0"/>
                <a:sym typeface="Arial" panose="020B0604020202020204"/>
              </a:rPr>
              <a:t>公司最早成立于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/>
                <a:ea typeface="微软雅黑 Light" panose="020B0502040204020203" charset="-122"/>
                <a:cs typeface="Lato Light" charset="0"/>
                <a:sym typeface="Arial" panose="020B0604020202020204"/>
              </a:rPr>
              <a:t>1989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/>
                <a:ea typeface="微软雅黑 Light" panose="020B0502040204020203" charset="-122"/>
                <a:cs typeface="Lato Light" charset="0"/>
                <a:sym typeface="Arial" panose="020B0604020202020204"/>
              </a:rPr>
              <a:t>年，原为军工企业。为更好服务于社会，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/>
                <a:ea typeface="微软雅黑 Light" panose="020B0502040204020203" charset="-122"/>
                <a:cs typeface="Lato Light" charset="0"/>
                <a:sym typeface="Arial" panose="020B0604020202020204"/>
              </a:rPr>
              <a:t>2003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/>
                <a:ea typeface="微软雅黑 Light" panose="020B0502040204020203" charset="-122"/>
                <a:cs typeface="Lato Light" charset="0"/>
                <a:sym typeface="Arial" panose="020B0604020202020204"/>
              </a:rPr>
              <a:t>年正式转制，公司注册资本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/>
                <a:ea typeface="微软雅黑 Light" panose="020B0502040204020203" charset="-122"/>
                <a:cs typeface="Lato Light" charset="0"/>
                <a:sym typeface="Arial" panose="020B0604020202020204"/>
              </a:rPr>
              <a:t>3166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/>
                <a:ea typeface="微软雅黑 Light" panose="020B0502040204020203" charset="-122"/>
                <a:cs typeface="Lato Light" charset="0"/>
                <a:sym typeface="Arial" panose="020B0604020202020204"/>
              </a:rPr>
              <a:t>万元。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/>
                <a:ea typeface="微软雅黑 Light" panose="020B0502040204020203" charset="-122"/>
                <a:cs typeface="Lato Light" charset="0"/>
                <a:sym typeface="Arial" panose="020B0604020202020204"/>
              </a:rPr>
              <a:t>2016</a:t>
            </a:r>
            <a:r>
              <a:rPr lang="zh-CN" altLang="zh-CN" sz="1600" dirty="0">
                <a:solidFill>
                  <a:schemeClr val="bg1"/>
                </a:solidFill>
                <a:latin typeface="Arial" panose="020B0604020202020204"/>
                <a:ea typeface="微软雅黑 Light" panose="020B0502040204020203" charset="-122"/>
                <a:cs typeface="Lato Light" charset="0"/>
                <a:sym typeface="Arial" panose="020B0604020202020204"/>
              </a:rPr>
              <a:t>年获得甲级国家秘密印制资质。</a:t>
            </a:r>
            <a:endParaRPr lang="zh-CN" altLang="id-ID" sz="16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65090" y="1808480"/>
            <a:ext cx="1888490" cy="172339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sz="16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迄今为止，已</a:t>
            </a:r>
            <a:r>
              <a:rPr sz="16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成</a:t>
            </a:r>
            <a:r>
              <a:rPr sz="16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功服</a:t>
            </a:r>
            <a:r>
              <a:rPr sz="16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务</a:t>
            </a:r>
            <a:r>
              <a:rPr sz="16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医疗</a:t>
            </a:r>
            <a:r>
              <a:rPr sz="16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、</a:t>
            </a:r>
            <a:r>
              <a:rPr sz="16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司法</a:t>
            </a:r>
            <a:r>
              <a:rPr sz="16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、</a:t>
            </a:r>
            <a:r>
              <a:rPr sz="16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社保</a:t>
            </a:r>
            <a:r>
              <a:rPr sz="16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等</a:t>
            </a:r>
            <a:r>
              <a:rPr sz="16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众多</a:t>
            </a:r>
            <a:r>
              <a:rPr sz="16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行</a:t>
            </a:r>
            <a:r>
              <a:rPr sz="16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业的</a:t>
            </a:r>
            <a:r>
              <a:rPr sz="16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千</a:t>
            </a:r>
            <a:r>
              <a:rPr sz="16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余家客 户，帮助用户管理数据</a:t>
            </a:r>
            <a:r>
              <a:rPr sz="16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资</a:t>
            </a:r>
            <a:r>
              <a:rPr sz="16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产，</a:t>
            </a:r>
            <a:r>
              <a:rPr sz="16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挖</a:t>
            </a:r>
            <a:r>
              <a:rPr sz="16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掘数</a:t>
            </a:r>
            <a:r>
              <a:rPr sz="16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据</a:t>
            </a:r>
            <a:r>
              <a:rPr sz="16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价值</a:t>
            </a:r>
            <a:r>
              <a:rPr sz="16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，</a:t>
            </a:r>
            <a:r>
              <a:rPr sz="16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推动</a:t>
            </a:r>
            <a:r>
              <a:rPr sz="16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业</a:t>
            </a:r>
            <a:r>
              <a:rPr sz="16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务进</a:t>
            </a:r>
            <a:r>
              <a:rPr sz="16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步</a:t>
            </a:r>
            <a:r>
              <a:rPr sz="16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。</a:t>
            </a:r>
            <a:endParaRPr lang="en-AU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1026795" y="3933825"/>
            <a:ext cx="3839210" cy="1938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自成立起，始终专注行</a:t>
            </a:r>
            <a:r>
              <a:rPr sz="18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业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数据</a:t>
            </a:r>
            <a:r>
              <a:rPr sz="18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内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容管</a:t>
            </a:r>
            <a:r>
              <a:rPr sz="18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理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，是</a:t>
            </a:r>
            <a:r>
              <a:rPr sz="18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业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内领</a:t>
            </a:r>
            <a:r>
              <a:rPr sz="18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先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的业</a:t>
            </a:r>
            <a:r>
              <a:rPr sz="18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务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数据</a:t>
            </a:r>
            <a:r>
              <a:rPr sz="18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内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容管理 信息化与流程服务提供</a:t>
            </a:r>
            <a:r>
              <a:rPr sz="18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商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，帮</a:t>
            </a:r>
            <a:r>
              <a:rPr sz="18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助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用户</a:t>
            </a:r>
            <a:r>
              <a:rPr sz="18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提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供贯</a:t>
            </a:r>
            <a:r>
              <a:rPr sz="18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穿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全业</a:t>
            </a:r>
            <a:r>
              <a:rPr sz="18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务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生命</a:t>
            </a:r>
            <a:r>
              <a:rPr sz="18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周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期的</a:t>
            </a:r>
            <a:r>
              <a:rPr sz="18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综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合数据 服务，包括IT系统规划</a:t>
            </a:r>
            <a:r>
              <a:rPr sz="18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、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信息</a:t>
            </a:r>
            <a:r>
              <a:rPr sz="18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系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统建</a:t>
            </a:r>
            <a:r>
              <a:rPr sz="18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设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、业</a:t>
            </a:r>
            <a:r>
              <a:rPr sz="18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务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流程</a:t>
            </a:r>
            <a:r>
              <a:rPr sz="18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外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包、</a:t>
            </a:r>
            <a:r>
              <a:rPr sz="18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数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据生</a:t>
            </a:r>
            <a:r>
              <a:rPr sz="18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产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、数据 挖掘与治理、</a:t>
            </a:r>
            <a:r>
              <a:rPr sz="1800" spc="-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AI</a:t>
            </a:r>
            <a:r>
              <a:rPr sz="1800" spc="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智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能</a:t>
            </a:r>
            <a:r>
              <a:rPr sz="1800" spc="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应</a:t>
            </a:r>
            <a:r>
              <a:rPr sz="18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用</a:t>
            </a:r>
            <a:r>
              <a:rPr sz="1800" spc="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服</a:t>
            </a:r>
            <a:r>
              <a:rPr sz="18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务</a:t>
            </a:r>
            <a:r>
              <a:rPr sz="1800" spc="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等。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3559332" y="402439"/>
            <a:ext cx="507333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公司情况简介</a:t>
            </a:r>
            <a:endParaRPr lang="zh-CN" altLang="en-US" sz="4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4030406" y="1026154"/>
            <a:ext cx="413118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Brief introduction of the company</a:t>
            </a:r>
            <a:endParaRPr lang="zh-CN" altLang="en-US" sz="20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35"/>
          <p:cNvSpPr/>
          <p:nvPr/>
        </p:nvSpPr>
        <p:spPr>
          <a:xfrm>
            <a:off x="7190740" y="1605280"/>
            <a:ext cx="2017395" cy="43167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endParaRPr lang="id-ID" sz="1405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50"/>
          <p:cNvSpPr txBox="1"/>
          <p:nvPr/>
        </p:nvSpPr>
        <p:spPr>
          <a:xfrm>
            <a:off x="7263130" y="1824038"/>
            <a:ext cx="1888490" cy="387794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/>
                <a:ea typeface="微软雅黑 Light" panose="020B0502040204020203" charset="-122"/>
                <a:cs typeface="Lato Light" charset="0"/>
                <a:sym typeface="Arial" panose="020B0604020202020204"/>
              </a:rPr>
              <a:t>专业从事为政府机关、高校、大型企事业单位提供现代化信息服务的科技型公司。现主营业务为软件开发、人工智能技术研究与生产，芯片产品开发、大规模扫描服务、文档追溯管理、图像识别、图像优化、大数据提取与分析、档案消毒与智能库房管理等。</a:t>
            </a:r>
            <a:endParaRPr lang="zh-CN" altLang="en-US" b="1" dirty="0">
              <a:solidFill>
                <a:schemeClr val="bg1"/>
              </a:solidFill>
              <a:latin typeface="Arial" panose="020B0604020202020204"/>
              <a:ea typeface="微软雅黑 Light" panose="020B0502040204020203" charset="-122"/>
              <a:cs typeface="Lato Light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flipH="1">
            <a:off x="0" y="2760518"/>
            <a:ext cx="5811983" cy="1336964"/>
          </a:xfrm>
          <a:custGeom>
            <a:avLst/>
            <a:gdLst>
              <a:gd name="connsiteX0" fmla="*/ 659822 w 5604839"/>
              <a:gd name="connsiteY0" fmla="*/ 0 h 1336964"/>
              <a:gd name="connsiteX1" fmla="*/ 672283 w 5604839"/>
              <a:gd name="connsiteY1" fmla="*/ 0 h 1336964"/>
              <a:gd name="connsiteX2" fmla="*/ 5604839 w 5604839"/>
              <a:gd name="connsiteY2" fmla="*/ 0 h 1336964"/>
              <a:gd name="connsiteX3" fmla="*/ 5604839 w 5604839"/>
              <a:gd name="connsiteY3" fmla="*/ 1336963 h 1336964"/>
              <a:gd name="connsiteX4" fmla="*/ 672293 w 5604839"/>
              <a:gd name="connsiteY4" fmla="*/ 1336963 h 1336964"/>
              <a:gd name="connsiteX5" fmla="*/ 672283 w 5604839"/>
              <a:gd name="connsiteY5" fmla="*/ 1336964 h 1336964"/>
              <a:gd name="connsiteX6" fmla="*/ 672273 w 5604839"/>
              <a:gd name="connsiteY6" fmla="*/ 1336963 h 1336964"/>
              <a:gd name="connsiteX7" fmla="*/ 659822 w 5604839"/>
              <a:gd name="connsiteY7" fmla="*/ 1336963 h 1336964"/>
              <a:gd name="connsiteX8" fmla="*/ 659822 w 5604839"/>
              <a:gd name="connsiteY8" fmla="*/ 1335715 h 1336964"/>
              <a:gd name="connsiteX9" fmla="*/ 536795 w 5604839"/>
              <a:gd name="connsiteY9" fmla="*/ 1323383 h 1336964"/>
              <a:gd name="connsiteX10" fmla="*/ 0 w 5604839"/>
              <a:gd name="connsiteY10" fmla="*/ 668482 h 1336964"/>
              <a:gd name="connsiteX11" fmla="*/ 536795 w 5604839"/>
              <a:gd name="connsiteY11" fmla="*/ 13581 h 1336964"/>
              <a:gd name="connsiteX12" fmla="*/ 659822 w 5604839"/>
              <a:gd name="connsiteY12" fmla="*/ 1249 h 133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04839" h="1336964">
                <a:moveTo>
                  <a:pt x="659822" y="0"/>
                </a:moveTo>
                <a:lnTo>
                  <a:pt x="672283" y="0"/>
                </a:lnTo>
                <a:lnTo>
                  <a:pt x="5604839" y="0"/>
                </a:lnTo>
                <a:lnTo>
                  <a:pt x="5604839" y="1336963"/>
                </a:lnTo>
                <a:lnTo>
                  <a:pt x="672293" y="1336963"/>
                </a:lnTo>
                <a:lnTo>
                  <a:pt x="672283" y="1336964"/>
                </a:lnTo>
                <a:lnTo>
                  <a:pt x="672273" y="1336963"/>
                </a:lnTo>
                <a:lnTo>
                  <a:pt x="659822" y="1336963"/>
                </a:lnTo>
                <a:lnTo>
                  <a:pt x="659822" y="1335715"/>
                </a:lnTo>
                <a:lnTo>
                  <a:pt x="536795" y="1323383"/>
                </a:lnTo>
                <a:cubicBezTo>
                  <a:pt x="230446" y="1261049"/>
                  <a:pt x="0" y="991525"/>
                  <a:pt x="0" y="668482"/>
                </a:cubicBezTo>
                <a:cubicBezTo>
                  <a:pt x="0" y="345439"/>
                  <a:pt x="230446" y="75915"/>
                  <a:pt x="536795" y="13581"/>
                </a:cubicBezTo>
                <a:lnTo>
                  <a:pt x="659822" y="1249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5939870" y="3229064"/>
            <a:ext cx="937757" cy="6152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1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0" y="3067481"/>
            <a:ext cx="6139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08003" y="2731264"/>
            <a:ext cx="1442703" cy="147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9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4"/>
            </p:custDataLst>
          </p:nvPr>
        </p:nvSpPr>
        <p:spPr>
          <a:xfrm>
            <a:off x="828347" y="3067481"/>
            <a:ext cx="4037177" cy="52451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37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产品服务</a:t>
            </a:r>
            <a:endParaRPr lang="zh-CN" altLang="en-US" sz="379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5"/>
            </p:custDataLst>
          </p:nvPr>
        </p:nvSpPr>
        <p:spPr>
          <a:xfrm>
            <a:off x="848997" y="3669985"/>
            <a:ext cx="4037177" cy="20891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 altLang="zh-CN" sz="15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Product service</a:t>
            </a:r>
            <a:endParaRPr lang="zh-CN" altLang="en-US" sz="1515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8"/>
          <p:cNvSpPr txBox="1"/>
          <p:nvPr/>
        </p:nvSpPr>
        <p:spPr>
          <a:xfrm>
            <a:off x="4223809" y="163954"/>
            <a:ext cx="3744384" cy="58229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79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产品服务</a:t>
            </a:r>
            <a:endParaRPr lang="zh-CN" altLang="en-US" sz="379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66642" y="1104442"/>
            <a:ext cx="3328059" cy="2389049"/>
          </a:xfrm>
          <a:prstGeom prst="rect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50418" y="3917226"/>
            <a:ext cx="3328059" cy="2389049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863816" y="3917225"/>
            <a:ext cx="3328059" cy="238904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3"/>
          <p:cNvSpPr>
            <a:spLocks noChangeArrowheads="1"/>
          </p:cNvSpPr>
          <p:nvPr/>
        </p:nvSpPr>
        <p:spPr bwMode="auto">
          <a:xfrm>
            <a:off x="4740480" y="1747466"/>
            <a:ext cx="2753406" cy="11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999" tIns="47999" rIns="47999" bIns="4799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档案电子标签和固定资产电子标签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6" name="TextBox 3"/>
          <p:cNvSpPr>
            <a:spLocks noChangeArrowheads="1"/>
          </p:cNvSpPr>
          <p:nvPr/>
        </p:nvSpPr>
        <p:spPr bwMode="auto">
          <a:xfrm>
            <a:off x="1304925" y="4598035"/>
            <a:ext cx="2418715" cy="11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999" tIns="47999" rIns="47999" bIns="4799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随案电子卷宗智慧软件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TextBox 3"/>
          <p:cNvSpPr>
            <a:spLocks noChangeArrowheads="1"/>
          </p:cNvSpPr>
          <p:nvPr/>
        </p:nvSpPr>
        <p:spPr bwMode="auto">
          <a:xfrm>
            <a:off x="8133259" y="4522570"/>
            <a:ext cx="2920717" cy="101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999" tIns="47999" rIns="47999" bIns="4799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档案数字化信息采集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及数字档案馆建设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0" name="矩形 32"/>
          <p:cNvSpPr/>
          <p:nvPr/>
        </p:nvSpPr>
        <p:spPr>
          <a:xfrm flipH="1">
            <a:off x="4409248" y="2895261"/>
            <a:ext cx="529113" cy="549764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32"/>
          <p:cNvSpPr/>
          <p:nvPr/>
        </p:nvSpPr>
        <p:spPr>
          <a:xfrm>
            <a:off x="3510272" y="5708886"/>
            <a:ext cx="529113" cy="549764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32"/>
          <p:cNvSpPr/>
          <p:nvPr/>
        </p:nvSpPr>
        <p:spPr>
          <a:xfrm rot="16200000">
            <a:off x="7942902" y="3982891"/>
            <a:ext cx="529305" cy="549566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e76f3d23116ca895fa199438bf3d5c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0900" y="1104265"/>
            <a:ext cx="3327400" cy="2389505"/>
          </a:xfrm>
          <a:prstGeom prst="rect">
            <a:avLst/>
          </a:prstGeom>
        </p:spPr>
      </p:pic>
      <p:pic>
        <p:nvPicPr>
          <p:cNvPr id="14" name="图片 13" descr="3f77c8a712588d90ad0add82bcf17a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895" y="3917950"/>
            <a:ext cx="3328035" cy="2405380"/>
          </a:xfrm>
          <a:prstGeom prst="rect">
            <a:avLst/>
          </a:prstGeom>
        </p:spPr>
      </p:pic>
      <p:pic>
        <p:nvPicPr>
          <p:cNvPr id="15" name="图片 14" descr="A3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1104265"/>
            <a:ext cx="3328035" cy="2388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bldLvl="0" animBg="1"/>
      <p:bldP spid="4" grpId="0" bldLvl="0" animBg="1"/>
      <p:bldP spid="4" grpId="1" bldLvl="0" animBg="1"/>
      <p:bldP spid="5" grpId="0" bldLvl="0" animBg="1"/>
      <p:bldP spid="5" grpId="1" bldLvl="0" animBg="1"/>
      <p:bldP spid="26" grpId="0"/>
      <p:bldP spid="6" grpId="0"/>
      <p:bldP spid="9" grpId="0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186317" y="1059296"/>
            <a:ext cx="3819366" cy="2740743"/>
          </a:xfrm>
          <a:prstGeom prst="rect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9274" y="3871274"/>
            <a:ext cx="3819366" cy="2740743"/>
          </a:xfrm>
          <a:prstGeom prst="rect">
            <a:avLst/>
          </a:prstGeom>
          <a:solidFill>
            <a:srgbClr val="5B9BD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93360" y="3871273"/>
            <a:ext cx="3819366" cy="2740743"/>
          </a:xfrm>
          <a:prstGeom prst="rect">
            <a:avLst/>
          </a:prstGeom>
          <a:solidFill>
            <a:srgbClr val="44546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4496435" y="1282065"/>
            <a:ext cx="3199130" cy="229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2700" algn="l">
              <a:lnSpc>
                <a:spcPct val="100000"/>
              </a:lnSpc>
              <a:spcBef>
                <a:spcPts val="1160"/>
              </a:spcBef>
            </a:pPr>
            <a:r>
              <a:rPr sz="2000" spc="-5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面向行业的内容数据应用系统建设</a:t>
            </a:r>
            <a:endParaRPr sz="200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algn="l">
              <a:lnSpc>
                <a:spcPct val="100000"/>
              </a:lnSpc>
              <a:spcBef>
                <a:spcPts val="800"/>
              </a:spcBef>
            </a:pPr>
            <a:r>
              <a:rPr sz="2000" spc="-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40余项行业软件产品著作权，涵盖数据资源全生命周期管理。</a:t>
            </a:r>
            <a:endParaRPr sz="2000">
              <a:solidFill>
                <a:schemeClr val="bg1"/>
              </a:solidFill>
              <a:latin typeface="微软雅黑 Light" panose="020B0502040204020203" charset="-122"/>
              <a:cs typeface="微软雅黑 Light" panose="020B0502040204020203" charset="-122"/>
            </a:endParaRPr>
          </a:p>
          <a:p>
            <a:pPr marL="12700" algn="l">
              <a:lnSpc>
                <a:spcPct val="100000"/>
              </a:lnSpc>
              <a:spcBef>
                <a:spcPts val="290"/>
              </a:spcBef>
            </a:pPr>
            <a:r>
              <a:rPr sz="20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司法、医疗、社保等行业垂直应用，累计千余家客户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550545" y="4244340"/>
            <a:ext cx="3277235" cy="199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2065" algn="l">
              <a:lnSpc>
                <a:spcPct val="100000"/>
              </a:lnSpc>
              <a:buFont typeface="Wingdings" panose="05000000000000000000"/>
              <a:tabLst>
                <a:tab pos="185420" algn="l"/>
              </a:tabLst>
            </a:pPr>
            <a:r>
              <a:rPr lang="zh-CN" sz="2000" spc="1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☆</a:t>
            </a:r>
            <a:r>
              <a:rPr sz="2000" spc="1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文档材</a:t>
            </a:r>
            <a:r>
              <a:rPr sz="20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料</a:t>
            </a:r>
            <a:r>
              <a:rPr sz="2000" spc="-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OC</a:t>
            </a:r>
            <a:r>
              <a:rPr sz="20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R识别系统</a:t>
            </a:r>
            <a:endParaRPr sz="2000">
              <a:solidFill>
                <a:schemeClr val="bg1"/>
              </a:solidFill>
              <a:latin typeface="微软雅黑 Light" panose="020B0502040204020203" charset="-122"/>
              <a:cs typeface="微软雅黑 Light" panose="020B0502040204020203" charset="-122"/>
            </a:endParaRPr>
          </a:p>
          <a:p>
            <a:pPr marL="12065" algn="l">
              <a:lnSpc>
                <a:spcPct val="100000"/>
              </a:lnSpc>
              <a:spcBef>
                <a:spcPts val="290"/>
              </a:spcBef>
              <a:buFont typeface="Wingdings" panose="05000000000000000000"/>
              <a:tabLst>
                <a:tab pos="185420" algn="l"/>
              </a:tabLst>
            </a:pPr>
            <a:r>
              <a:rPr lang="zh-CN" sz="2000" spc="1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☆</a:t>
            </a:r>
            <a:r>
              <a:rPr sz="2000" spc="1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图像自</a:t>
            </a:r>
            <a:r>
              <a:rPr sz="20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动编目分类系统</a:t>
            </a:r>
            <a:endParaRPr sz="2000">
              <a:solidFill>
                <a:schemeClr val="bg1"/>
              </a:solidFill>
              <a:latin typeface="微软雅黑 Light" panose="020B0502040204020203" charset="-122"/>
              <a:cs typeface="微软雅黑 Light" panose="020B0502040204020203" charset="-122"/>
            </a:endParaRPr>
          </a:p>
          <a:p>
            <a:pPr marL="12065" algn="l">
              <a:lnSpc>
                <a:spcPct val="100000"/>
              </a:lnSpc>
              <a:spcBef>
                <a:spcPts val="285"/>
              </a:spcBef>
              <a:buFont typeface="Wingdings" panose="05000000000000000000"/>
              <a:tabLst>
                <a:tab pos="185420" algn="l"/>
              </a:tabLst>
            </a:pPr>
            <a:r>
              <a:rPr lang="zh-CN" sz="2000" spc="1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☆</a:t>
            </a:r>
            <a:r>
              <a:rPr sz="2000" spc="1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图像质</a:t>
            </a:r>
            <a:r>
              <a:rPr sz="20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量检测系统</a:t>
            </a:r>
            <a:endParaRPr sz="2000">
              <a:solidFill>
                <a:schemeClr val="bg1"/>
              </a:solidFill>
              <a:latin typeface="微软雅黑 Light" panose="020B0502040204020203" charset="-122"/>
              <a:cs typeface="微软雅黑 Light" panose="020B0502040204020203" charset="-122"/>
            </a:endParaRPr>
          </a:p>
          <a:p>
            <a:pPr marL="12065" algn="l">
              <a:lnSpc>
                <a:spcPct val="100000"/>
              </a:lnSpc>
              <a:spcBef>
                <a:spcPts val="290"/>
              </a:spcBef>
              <a:buFont typeface="Wingdings" panose="05000000000000000000"/>
              <a:tabLst>
                <a:tab pos="185420" algn="l"/>
              </a:tabLst>
            </a:pPr>
            <a:r>
              <a:rPr lang="zh-CN" sz="2000" spc="1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☆</a:t>
            </a:r>
            <a:r>
              <a:rPr sz="2000" spc="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电子卷</a:t>
            </a:r>
            <a:r>
              <a:rPr sz="20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宗</a:t>
            </a:r>
            <a:r>
              <a:rPr sz="2000" spc="-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生</a:t>
            </a:r>
            <a:r>
              <a:rPr sz="20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成</a:t>
            </a:r>
            <a:r>
              <a:rPr sz="2000" spc="-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系</a:t>
            </a:r>
            <a:r>
              <a:rPr sz="20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统</a:t>
            </a:r>
            <a:endParaRPr sz="2000">
              <a:solidFill>
                <a:schemeClr val="bg1"/>
              </a:solidFill>
              <a:latin typeface="微软雅黑 Light" panose="020B0502040204020203" charset="-122"/>
              <a:cs typeface="微软雅黑 Light" panose="020B0502040204020203" charset="-122"/>
            </a:endParaRPr>
          </a:p>
          <a:p>
            <a:pPr marL="12065" algn="l">
              <a:lnSpc>
                <a:spcPct val="100000"/>
              </a:lnSpc>
              <a:spcBef>
                <a:spcPts val="290"/>
              </a:spcBef>
              <a:buFont typeface="Wingdings" panose="05000000000000000000"/>
              <a:tabLst>
                <a:tab pos="185420" algn="l"/>
              </a:tabLst>
            </a:pPr>
            <a:r>
              <a:rPr lang="zh-CN" sz="2000" spc="1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☆</a:t>
            </a:r>
            <a:r>
              <a:rPr sz="2000" spc="1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基于海</a:t>
            </a:r>
            <a:r>
              <a:rPr sz="20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量数据的数据库建设系统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8732054" y="4596369"/>
            <a:ext cx="2689290" cy="168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3020" algn="ctr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文本处理为核心的数据科技服务</a:t>
            </a:r>
            <a:endParaRPr sz="200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  <a:spcBef>
                <a:spcPts val="1130"/>
              </a:spcBef>
            </a:pPr>
            <a:r>
              <a:rPr sz="20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基于</a:t>
            </a:r>
            <a:r>
              <a:rPr sz="2000" spc="-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OCR</a:t>
            </a:r>
            <a:r>
              <a:rPr sz="20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、</a:t>
            </a:r>
            <a:r>
              <a:rPr sz="2000" spc="-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ES</a:t>
            </a:r>
            <a:r>
              <a:rPr sz="20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、</a:t>
            </a:r>
            <a:r>
              <a:rPr sz="2000" spc="-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NLP</a:t>
            </a:r>
            <a:r>
              <a:rPr sz="20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等</a:t>
            </a:r>
            <a:r>
              <a:rPr sz="20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技</a:t>
            </a:r>
            <a:r>
              <a:rPr sz="20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术，</a:t>
            </a:r>
            <a:r>
              <a:rPr sz="20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我</a:t>
            </a:r>
            <a:r>
              <a:rPr sz="20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们为</a:t>
            </a:r>
            <a:r>
              <a:rPr sz="20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您</a:t>
            </a:r>
            <a:r>
              <a:rPr sz="20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提供</a:t>
            </a:r>
            <a:r>
              <a:rPr sz="20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经</a:t>
            </a:r>
            <a:r>
              <a:rPr sz="20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济实</a:t>
            </a:r>
            <a:r>
              <a:rPr sz="20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用</a:t>
            </a:r>
            <a:r>
              <a:rPr sz="20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的</a:t>
            </a:r>
            <a:r>
              <a:rPr sz="2000" spc="-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“</a:t>
            </a:r>
            <a:r>
              <a:rPr sz="20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数据化</a:t>
            </a:r>
            <a:r>
              <a:rPr sz="2000" spc="-1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引</a:t>
            </a:r>
            <a:r>
              <a:rPr sz="20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擎</a:t>
            </a:r>
            <a:r>
              <a:rPr sz="2000" spc="-5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”</a:t>
            </a:r>
            <a:r>
              <a:rPr sz="2000" dirty="0">
                <a:solidFill>
                  <a:schemeClr val="bg1"/>
                </a:solidFill>
                <a:latin typeface="微软雅黑 Light" panose="020B0502040204020203" charset="-122"/>
                <a:cs typeface="微软雅黑 Light" panose="020B0502040204020203" charset="-122"/>
                <a:sym typeface="+mn-ea"/>
              </a:rPr>
              <a:t>。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32"/>
          <p:cNvSpPr/>
          <p:nvPr/>
        </p:nvSpPr>
        <p:spPr>
          <a:xfrm flipH="1">
            <a:off x="4186317" y="2882837"/>
            <a:ext cx="883066" cy="917201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215575" y="5694817"/>
            <a:ext cx="883066" cy="917201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110428" y="3854207"/>
            <a:ext cx="883066" cy="917201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3215640" y="271463"/>
            <a:ext cx="5480050" cy="5689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7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数字化</a:t>
            </a:r>
            <a:r>
              <a:rPr lang="en-US" altLang="zh-CN" sz="37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37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数据化</a:t>
            </a:r>
            <a:r>
              <a:rPr lang="en-US" altLang="zh-CN" sz="37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37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数智化</a:t>
            </a:r>
            <a:endParaRPr lang="zh-CN" altLang="en-US" sz="37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占位符 1" descr="E:\夏淳隽\公司照片\最高人民法院项目.jpg最高人民法院项目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36550" y="1059180"/>
            <a:ext cx="3758565" cy="266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ounded Rectangle 32"/>
          <p:cNvSpPr/>
          <p:nvPr/>
        </p:nvSpPr>
        <p:spPr>
          <a:xfrm>
            <a:off x="550545" y="1282065"/>
            <a:ext cx="1368000" cy="27559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0" tIns="0" rIns="0" bIns="60945" rtlCol="0" anchor="t"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法院系统项目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Source Sans Pro ExtraLight"/>
            </a:endParaRPr>
          </a:p>
        </p:txBody>
      </p:sp>
      <p:pic>
        <p:nvPicPr>
          <p:cNvPr id="5" name="图片占位符 2" descr="E:\夏淳隽\公司照片\上海市公安局项目.jpg上海市公安局项目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86555" y="3871595"/>
            <a:ext cx="3803650" cy="2689860"/>
          </a:xfrm>
          <a:prstGeom prst="rect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ounded Rectangle 33"/>
          <p:cNvSpPr/>
          <p:nvPr/>
        </p:nvSpPr>
        <p:spPr>
          <a:xfrm>
            <a:off x="4186555" y="4173855"/>
            <a:ext cx="1367790" cy="27749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0" tIns="0" rIns="0" bIns="60945" rtlCol="0" anchor="t"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公安局系统项目</a:t>
            </a:r>
            <a:endParaRPr 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Source Sans Pro ExtraLight"/>
            </a:endParaRPr>
          </a:p>
        </p:txBody>
      </p:sp>
      <p:pic>
        <p:nvPicPr>
          <p:cNvPr id="6" name="图片占位符 31" descr="E:\夏淳隽\公司照片\上海市人民检察院.jpeg上海市人民检察院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96885" y="1084580"/>
            <a:ext cx="3820795" cy="2689860"/>
          </a:xfrm>
          <a:prstGeom prst="rect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34"/>
          <p:cNvSpPr/>
          <p:nvPr/>
        </p:nvSpPr>
        <p:spPr>
          <a:xfrm>
            <a:off x="8265285" y="1279843"/>
            <a:ext cx="1368000" cy="2772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0" tIns="0" rIns="0" bIns="60945" rtlCol="0" anchor="t"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检察院系统项目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Source Sans Pro Extra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flipH="1">
            <a:off x="0" y="2760518"/>
            <a:ext cx="5811983" cy="1336964"/>
          </a:xfrm>
          <a:custGeom>
            <a:avLst/>
            <a:gdLst>
              <a:gd name="connsiteX0" fmla="*/ 659822 w 5604839"/>
              <a:gd name="connsiteY0" fmla="*/ 0 h 1336964"/>
              <a:gd name="connsiteX1" fmla="*/ 672283 w 5604839"/>
              <a:gd name="connsiteY1" fmla="*/ 0 h 1336964"/>
              <a:gd name="connsiteX2" fmla="*/ 5604839 w 5604839"/>
              <a:gd name="connsiteY2" fmla="*/ 0 h 1336964"/>
              <a:gd name="connsiteX3" fmla="*/ 5604839 w 5604839"/>
              <a:gd name="connsiteY3" fmla="*/ 1336963 h 1336964"/>
              <a:gd name="connsiteX4" fmla="*/ 672293 w 5604839"/>
              <a:gd name="connsiteY4" fmla="*/ 1336963 h 1336964"/>
              <a:gd name="connsiteX5" fmla="*/ 672283 w 5604839"/>
              <a:gd name="connsiteY5" fmla="*/ 1336964 h 1336964"/>
              <a:gd name="connsiteX6" fmla="*/ 672273 w 5604839"/>
              <a:gd name="connsiteY6" fmla="*/ 1336963 h 1336964"/>
              <a:gd name="connsiteX7" fmla="*/ 659822 w 5604839"/>
              <a:gd name="connsiteY7" fmla="*/ 1336963 h 1336964"/>
              <a:gd name="connsiteX8" fmla="*/ 659822 w 5604839"/>
              <a:gd name="connsiteY8" fmla="*/ 1335715 h 1336964"/>
              <a:gd name="connsiteX9" fmla="*/ 536795 w 5604839"/>
              <a:gd name="connsiteY9" fmla="*/ 1323383 h 1336964"/>
              <a:gd name="connsiteX10" fmla="*/ 0 w 5604839"/>
              <a:gd name="connsiteY10" fmla="*/ 668482 h 1336964"/>
              <a:gd name="connsiteX11" fmla="*/ 536795 w 5604839"/>
              <a:gd name="connsiteY11" fmla="*/ 13581 h 1336964"/>
              <a:gd name="connsiteX12" fmla="*/ 659822 w 5604839"/>
              <a:gd name="connsiteY12" fmla="*/ 1249 h 133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04839" h="1336964">
                <a:moveTo>
                  <a:pt x="659822" y="0"/>
                </a:moveTo>
                <a:lnTo>
                  <a:pt x="672283" y="0"/>
                </a:lnTo>
                <a:lnTo>
                  <a:pt x="5604839" y="0"/>
                </a:lnTo>
                <a:lnTo>
                  <a:pt x="5604839" y="1336963"/>
                </a:lnTo>
                <a:lnTo>
                  <a:pt x="672293" y="1336963"/>
                </a:lnTo>
                <a:lnTo>
                  <a:pt x="672283" y="1336964"/>
                </a:lnTo>
                <a:lnTo>
                  <a:pt x="672273" y="1336963"/>
                </a:lnTo>
                <a:lnTo>
                  <a:pt x="659822" y="1336963"/>
                </a:lnTo>
                <a:lnTo>
                  <a:pt x="659822" y="1335715"/>
                </a:lnTo>
                <a:lnTo>
                  <a:pt x="536795" y="1323383"/>
                </a:lnTo>
                <a:cubicBezTo>
                  <a:pt x="230446" y="1261049"/>
                  <a:pt x="0" y="991525"/>
                  <a:pt x="0" y="668482"/>
                </a:cubicBezTo>
                <a:cubicBezTo>
                  <a:pt x="0" y="345439"/>
                  <a:pt x="230446" y="75915"/>
                  <a:pt x="536795" y="13581"/>
                </a:cubicBezTo>
                <a:lnTo>
                  <a:pt x="659822" y="1249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5939870" y="3229064"/>
            <a:ext cx="937757" cy="6152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1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0" y="3067481"/>
            <a:ext cx="6139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08003" y="2731264"/>
            <a:ext cx="1442703" cy="147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9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4"/>
            </p:custDataLst>
          </p:nvPr>
        </p:nvSpPr>
        <p:spPr>
          <a:xfrm>
            <a:off x="604520" y="3067685"/>
            <a:ext cx="4758055" cy="52451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37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职位及薪酬福利待遇</a:t>
            </a:r>
            <a:endParaRPr lang="zh-CN" altLang="en-US" sz="379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5"/>
            </p:custDataLst>
          </p:nvPr>
        </p:nvSpPr>
        <p:spPr>
          <a:xfrm>
            <a:off x="887097" y="3635060"/>
            <a:ext cx="4037177" cy="20891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 altLang="zh-CN" sz="15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Job description</a:t>
            </a:r>
            <a:endParaRPr lang="zh-CN" altLang="en-US" sz="1515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422694" y="4660451"/>
            <a:ext cx="196010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 Light" panose="020B0502040204020203" charset="-122"/>
                <a:cs typeface="Lato Light" charset="0"/>
                <a:sym typeface="Arial" panose="020B0604020202020204"/>
              </a:rPr>
              <a:t>各省市公检法机关单位办公大楼，档案信息采集数字化项目中心办公室。</a:t>
            </a:r>
            <a:endParaRPr 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 Light" panose="020B0502040204020203" charset="-122"/>
              <a:cs typeface="Lato Light" charset="0"/>
              <a:sym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39874" y="4660451"/>
            <a:ext cx="196010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 Light" panose="020B0502040204020203" charset="-122"/>
                <a:cs typeface="Lato Light" charset="0"/>
                <a:sym typeface="Arial" panose="020B0604020202020204"/>
              </a:rPr>
              <a:t>各省高校、企事业单位物联网电子标签项目技术部。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 Light" panose="020B0502040204020203" charset="-122"/>
              <a:cs typeface="Lato Light" charset="0"/>
              <a:sym typeface="Arial" panose="020B0604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88004" y="4660451"/>
            <a:ext cx="19505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 Light" panose="020B0502040204020203" charset="-122"/>
                <a:cs typeface="Lato Light" charset="0"/>
                <a:sym typeface="Arial" panose="020B0604020202020204"/>
              </a:rPr>
              <a:t>档案信息采集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 Light" panose="020B0502040204020203" charset="-122"/>
                <a:cs typeface="Lato Light" charset="0"/>
                <a:sym typeface="Arial" panose="020B0604020202020204"/>
              </a:rPr>
              <a:t>数字化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 Light" panose="020B0502040204020203" charset="-122"/>
                <a:cs typeface="Lato Light" charset="0"/>
                <a:sym typeface="Arial" panose="020B0604020202020204"/>
              </a:rPr>
              <a:t>项目办公室内景。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 Light" panose="020B0502040204020203" charset="-122"/>
              <a:cs typeface="Lato Light" charset="0"/>
              <a:sym typeface="Arial" panose="020B0604020202020204"/>
            </a:endParaRPr>
          </a:p>
        </p:txBody>
      </p:sp>
      <p:pic>
        <p:nvPicPr>
          <p:cNvPr id="2052" name="Picture 4"/>
          <p:cNvPicPr>
            <a:picLocks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60" y="1780540"/>
            <a:ext cx="288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矩形 51"/>
          <p:cNvSpPr/>
          <p:nvPr/>
        </p:nvSpPr>
        <p:spPr>
          <a:xfrm>
            <a:off x="4459789" y="1780436"/>
            <a:ext cx="2880000" cy="2880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7" name="图片 26" descr="微信图片_20171108160301"/>
          <p:cNvPicPr/>
          <p:nvPr/>
        </p:nvPicPr>
        <p:blipFill>
          <a:blip r:embed="rId3"/>
          <a:stretch>
            <a:fillRect/>
          </a:stretch>
        </p:blipFill>
        <p:spPr>
          <a:xfrm>
            <a:off x="7946390" y="1780540"/>
            <a:ext cx="2880000" cy="2880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254635"/>
            <a:ext cx="22288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工作环境</a:t>
            </a:r>
            <a:endParaRPr lang="zh-CN" altLang="en-US" sz="40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52" grpId="0" bldLvl="0" animBg="1"/>
    </p:bldLst>
  </p:timing>
</p:sld>
</file>

<file path=ppt/tags/tag1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11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12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13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14.xml><?xml version="1.0" encoding="utf-8"?>
<p:tagLst xmlns:p="http://schemas.openxmlformats.org/presentationml/2006/main">
  <p:tag name="MH" val="20161022204303"/>
  <p:tag name="MH_LIBRARY" val="GRAPHIC"/>
</p:tagLst>
</file>

<file path=ppt/tags/tag15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16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17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18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19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2.xml><?xml version="1.0" encoding="utf-8"?>
<p:tagLst xmlns:p="http://schemas.openxmlformats.org/presentationml/2006/main">
  <p:tag name="MH" val="20161022192605"/>
  <p:tag name="MH_LIBRARY" val="GRAPHIC"/>
  <p:tag name="MH_TYPE" val="Text"/>
  <p:tag name="MH_ORDER" val="1"/>
</p:tagLst>
</file>

<file path=ppt/tags/tag20.xml><?xml version="1.0" encoding="utf-8"?>
<p:tagLst xmlns:p="http://schemas.openxmlformats.org/presentationml/2006/main">
  <p:tag name="MH" val="20161022204303"/>
  <p:tag name="MH_LIBRARY" val="GRAPHIC"/>
</p:tagLst>
</file>

<file path=ppt/tags/tag21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22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23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24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25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26.xml><?xml version="1.0" encoding="utf-8"?>
<p:tagLst xmlns:p="http://schemas.openxmlformats.org/presentationml/2006/main">
  <p:tag name="MH" val="20161022204303"/>
  <p:tag name="MH_LIBRARY" val="GRAPHIC"/>
</p:tagLst>
</file>

<file path=ppt/tags/tag27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28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29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30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31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32.xml><?xml version="1.0" encoding="utf-8"?>
<p:tagLst xmlns:p="http://schemas.openxmlformats.org/presentationml/2006/main">
  <p:tag name="MH" val="20161022204303"/>
  <p:tag name="MH_LIBRARY" val="GRAPHIC"/>
</p:tagLst>
</file>

<file path=ppt/tags/tag33.xml><?xml version="1.0" encoding="utf-8"?>
<p:tagLst xmlns:p="http://schemas.openxmlformats.org/presentationml/2006/main">
  <p:tag name="KSO_WM_SPECIAL_SOURCE" val="bdnull"/>
  <p:tag name="KSO_WM_SLIDE_ID" val="diagram20228468_1"/>
  <p:tag name="KSO_WM_TEMPLATE_SUBCATEGORY" val="0"/>
  <p:tag name="KSO_WM_TEMPLATE_MASTER_TYPE" val="1"/>
  <p:tag name="KSO_WM_TEMPLATE_COLOR_TYPE" val="0"/>
  <p:tag name="KSO_WM_SLIDE_TYPE" val="text"/>
  <p:tag name="KSO_WM_SLIDE_SUBTYPE" val="picTxt"/>
  <p:tag name="KSO_WM_SLIDE_ITEM_CNT" val="4"/>
  <p:tag name="KSO_WM_SLIDE_INDEX" val="1"/>
  <p:tag name="KSO_WM_SLIDE_SIZE" val="718.25*350"/>
  <p:tag name="KSO_WM_SLIDE_POSITION" val="120.9*132.1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228468"/>
  <p:tag name="KSO_WM_SLIDE_LAYOUT" val="a_l"/>
  <p:tag name="KSO_WM_SLIDE_LAYOUT_CNT" val="1_1"/>
</p:tagLst>
</file>

<file path=ppt/tags/tag34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35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36.xml><?xml version="1.0" encoding="utf-8"?>
<p:tagLst xmlns:p="http://schemas.openxmlformats.org/presentationml/2006/main">
  <p:tag name="KSO_WPP_MARK_KEY" val="b886567e-6d63-4b52-9f04-15552b00af1f"/>
  <p:tag name="COMMONDATA" val="eyJjb3VudCI6NSwiaGRpZCI6IjU2MTQzYWNiYWU3NTQzOTYyMDRhZTc1OTIzNDEwNmY5IiwidXNlckNvdW50IjoyfQ=="/>
</p:tagLst>
</file>

<file path=ppt/tags/tag4.xml><?xml version="1.0" encoding="utf-8"?>
<p:tagLst xmlns:p="http://schemas.openxmlformats.org/presentationml/2006/main">
  <p:tag name="MH" val="20161022192605"/>
  <p:tag name="MH_LIBRARY" val="GRAPHIC"/>
  <p:tag name="MH_TYPE" val="Text"/>
  <p:tag name="MH_ORDER" val="1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6.xml><?xml version="1.0" encoding="utf-8"?>
<p:tagLst xmlns:p="http://schemas.openxmlformats.org/presentationml/2006/main">
  <p:tag name="MH" val="20161022192605"/>
  <p:tag name="MH_LIBRARY" val="GRAPHIC"/>
  <p:tag name="MH_TYPE" val="Text"/>
  <p:tag name="MH_ORDER" val="1"/>
</p:tagLst>
</file>

<file path=ppt/tags/tag7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8.xml><?xml version="1.0" encoding="utf-8"?>
<p:tagLst xmlns:p="http://schemas.openxmlformats.org/presentationml/2006/main">
  <p:tag name="MH" val="20161022192605"/>
  <p:tag name="MH_LIBRARY" val="GRAPHIC"/>
  <p:tag name="MH_TYPE" val="Text"/>
  <p:tag name="MH_ORDER" val="1"/>
</p:tagLst>
</file>

<file path=ppt/tags/tag9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1487</Words>
  <Application>WPS 演示</Application>
  <PresentationFormat>宽屏</PresentationFormat>
  <Paragraphs>177</Paragraphs>
  <Slides>15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Calibri</vt:lpstr>
      <vt:lpstr>Impact</vt:lpstr>
      <vt:lpstr>Arial</vt:lpstr>
      <vt:lpstr>微软雅黑 Light</vt:lpstr>
      <vt:lpstr>Lato Light</vt:lpstr>
      <vt:lpstr>Segoe Print</vt:lpstr>
      <vt:lpstr>Neris Thin</vt:lpstr>
      <vt:lpstr>Wingdings</vt:lpstr>
      <vt:lpstr>Source Sans Pro ExtraLight</vt:lpstr>
      <vt:lpstr>Impact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璐</dc:creator>
  <cp:lastModifiedBy>A王磊&amp;专注教育15970612826</cp:lastModifiedBy>
  <cp:revision>123</cp:revision>
  <dcterms:created xsi:type="dcterms:W3CDTF">2019-08-17T08:00:00Z</dcterms:created>
  <dcterms:modified xsi:type="dcterms:W3CDTF">2022-11-03T01:37:21Z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KSOTemplateUUID">
    <vt:lpwstr>v1.0_mb_s8fLnQoIyWdHJLfg2DW8wA==</vt:lpwstr>
  </property>
  <property fmtid="{D5CDD505-2E9C-101B-9397-08002B2CF9AE}" pid="4" name="ICV">
    <vt:lpwstr>404FB0E0BF1D4905B769867D1524CE2D</vt:lpwstr>
  </property>
</Properties>
</file>