
<file path=[Content_Types].xml><?xml version="1.0" encoding="utf-8"?>
<Types xmlns="http://schemas.openxmlformats.org/package/2006/content-types">
  <Default Extension="emf" ContentType="image/x-em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2"/>
  </p:handoutMasterIdLst>
  <p:sldIdLst>
    <p:sldId id="401" r:id="rId3"/>
    <p:sldId id="477" r:id="rId4"/>
    <p:sldId id="378" r:id="rId5"/>
    <p:sldId id="384" r:id="rId7"/>
    <p:sldId id="385" r:id="rId8"/>
    <p:sldId id="506" r:id="rId9"/>
    <p:sldId id="340" r:id="rId10"/>
    <p:sldId id="438" r:id="rId11"/>
    <p:sldId id="468" r:id="rId12"/>
    <p:sldId id="441" r:id="rId13"/>
    <p:sldId id="466" r:id="rId14"/>
    <p:sldId id="467" r:id="rId15"/>
    <p:sldId id="464" r:id="rId16"/>
    <p:sldId id="432" r:id="rId17"/>
    <p:sldId id="518" r:id="rId18"/>
    <p:sldId id="543" r:id="rId19"/>
    <p:sldId id="469" r:id="rId20"/>
    <p:sldId id="472" r:id="rId21"/>
    <p:sldId id="558" r:id="rId22"/>
    <p:sldId id="470" r:id="rId23"/>
    <p:sldId id="473" r:id="rId24"/>
    <p:sldId id="474" r:id="rId25"/>
    <p:sldId id="475" r:id="rId26"/>
    <p:sldId id="345" r:id="rId27"/>
    <p:sldId id="544" r:id="rId28"/>
    <p:sldId id="545" r:id="rId29"/>
    <p:sldId id="343" r:id="rId30"/>
    <p:sldId id="520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F9C"/>
    <a:srgbClr val="FFB31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60" y="90"/>
      </p:cViewPr>
      <p:guideLst>
        <p:guide orient="horz" pos="227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568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34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3T15:43:06.628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7T16:47:13.176" idx="2">
    <p:pos x="-143" y="324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B9A8F0-FD03-4A42-B399-DD1847CF3B9C}" type="doc">
      <dgm:prSet loTypeId="urn:microsoft.com/office/officeart/2009/3/layout/StepUpProcess#1" loCatId="process" qsTypeId="urn:microsoft.com/office/officeart/2005/8/quickstyle/simple1#1" qsCatId="simple" csTypeId="urn:microsoft.com/office/officeart/2005/8/colors/colorful1#1" csCatId="accent1" phldr="0"/>
      <dgm:spPr/>
      <dgm:t>
        <a:bodyPr/>
        <a:lstStyle/>
        <a:p>
          <a:endParaRPr lang="zh-CN" altLang="en-US"/>
        </a:p>
      </dgm:t>
    </dgm:pt>
    <dgm:pt modelId="{6BD16D8A-5653-4713-A20F-D0BDA852D54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专员</a:t>
          </a:r>
          <a:endParaRPr lang="zh-CN" altLang="en-US" sz="2400"/>
        </a:p>
      </dgm:t>
    </dgm:pt>
    <dgm:pt modelId="{BA930810-751F-4A79-8FB0-11E4409DC6E9}" cxnId="{AC132FE8-A969-47B5-9644-6E4578E89255}" type="parTrans">
      <dgm:prSet/>
      <dgm:spPr/>
      <dgm:t>
        <a:bodyPr/>
        <a:lstStyle/>
        <a:p>
          <a:endParaRPr lang="zh-CN" altLang="en-US"/>
        </a:p>
      </dgm:t>
    </dgm:pt>
    <dgm:pt modelId="{C8BA2AF4-FE08-4CC9-B85D-A33B6D14188C}" cxnId="{AC132FE8-A969-47B5-9644-6E4578E89255}" type="sibTrans">
      <dgm:prSet/>
      <dgm:spPr/>
      <dgm:t>
        <a:bodyPr/>
        <a:lstStyle/>
        <a:p>
          <a:endParaRPr lang="zh-CN" altLang="en-US"/>
        </a:p>
      </dgm:t>
    </dgm:pt>
    <dgm:pt modelId="{6C00D29F-190B-4E9B-BBFE-FD1AFC07D03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altLang="en-US" sz="1800"/>
        </a:p>
      </dgm:t>
    </dgm:pt>
    <dgm:pt modelId="{8122CF38-920A-470E-8BF8-C49D91FB1DF0}" cxnId="{CA9382C1-682F-4F33-8615-91733BC401E2}" type="parTrans">
      <dgm:prSet/>
      <dgm:spPr/>
    </dgm:pt>
    <dgm:pt modelId="{AA78975D-4CEF-4081-983B-73F9E98BF80C}" cxnId="{CA9382C1-682F-4F33-8615-91733BC401E2}" type="sibTrans">
      <dgm:prSet/>
      <dgm:spPr/>
    </dgm:pt>
    <dgm:pt modelId="{5896142F-9DE3-4812-A368-429DB75ADFFB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altLang="en-US" sz="1800"/>
        </a:p>
      </dgm:t>
    </dgm:pt>
    <dgm:pt modelId="{9EC5DCFD-1276-4FAA-8C2F-28C946B9D78A}" cxnId="{D06BCB17-0A08-4985-990B-F5309F76C1FC}" type="parTrans">
      <dgm:prSet/>
      <dgm:spPr/>
    </dgm:pt>
    <dgm:pt modelId="{5B4A37BD-5513-49D8-8641-1DC565718A4F}" cxnId="{D06BCB17-0A08-4985-990B-F5309F76C1FC}" type="sibTrans">
      <dgm:prSet/>
      <dgm:spPr/>
    </dgm:pt>
    <dgm:pt modelId="{0D49EE93-E2CE-4D79-AB3F-FAE6C268F29C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latin typeface="微软雅黑" panose="020B0503020204020204" charset="-122"/>
              <a:ea typeface="微软雅黑" panose="020B0503020204020204" charset="-122"/>
              <a:sym typeface="+mn-ea"/>
            </a:rPr>
            <a:t>主</a:t>
          </a:r>
          <a:r>
            <a: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管</a:t>
          </a:r>
        </a:p>
      </dgm:t>
    </dgm:pt>
    <dgm:pt modelId="{FE9921A6-317A-48E1-BB21-480B7B532194}" cxnId="{B6C0A67A-138A-4B46-9BFC-EC701D50A8E4}" type="parTrans">
      <dgm:prSet/>
      <dgm:spPr/>
    </dgm:pt>
    <dgm:pt modelId="{E7A8340B-1CDC-4BED-A8FD-20469EE18A09}" cxnId="{B6C0A67A-138A-4B46-9BFC-EC701D50A8E4}" type="sibTrans">
      <dgm:prSet/>
      <dgm:spPr/>
    </dgm:pt>
    <dgm:pt modelId="{9FFE0382-5CEB-467E-9028-CF2E6201D7C9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latin typeface="微软雅黑" panose="020B0503020204020204" charset="-122"/>
              <a:ea typeface="微软雅黑" panose="020B0503020204020204" charset="-122"/>
              <a:sym typeface="+mn-ea"/>
            </a:rPr>
            <a:t>经</a:t>
          </a:r>
          <a:r>
            <a: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理</a:t>
          </a:r>
        </a:p>
      </dgm:t>
    </dgm:pt>
    <dgm:pt modelId="{B519A677-BF9A-4900-A558-B5D5AB0E89A2}" cxnId="{9A2AE22F-B384-41D6-B18F-B92DCED9296D}" type="parTrans">
      <dgm:prSet/>
      <dgm:spPr/>
    </dgm:pt>
    <dgm:pt modelId="{E6A43B4B-BA5A-408E-A431-E7CAFC955034}" cxnId="{9A2AE22F-B384-41D6-B18F-B92DCED9296D}" type="sibTrans">
      <dgm:prSet/>
      <dgm:spPr/>
    </dgm:pt>
    <dgm:pt modelId="{29270AB0-5A07-41A2-87AA-65B1E7AC5408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latin typeface="微软雅黑" panose="020B0503020204020204" charset="-122"/>
              <a:ea typeface="微软雅黑" panose="020B0503020204020204" charset="-122"/>
              <a:sym typeface="+mn-ea"/>
            </a:rPr>
            <a:t>总</a:t>
          </a:r>
          <a:r>
            <a: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监</a:t>
          </a:r>
        </a:p>
      </dgm:t>
    </dgm:pt>
    <dgm:pt modelId="{03640374-337C-491E-9B42-39BAEE893D4F}" cxnId="{F7AD94DD-1B8B-482E-BC37-85A8542A4474}" type="parTrans">
      <dgm:prSet/>
      <dgm:spPr/>
    </dgm:pt>
    <dgm:pt modelId="{0651E388-C370-4A26-B4B1-E52FF144E893}" cxnId="{F7AD94DD-1B8B-482E-BC37-85A8542A4474}" type="sibTrans">
      <dgm:prSet/>
      <dgm:spPr/>
    </dgm:pt>
    <dgm:pt modelId="{4BF22AAA-C871-4CFB-97E4-AFF9BF146BE8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latin typeface="微软雅黑" panose="020B0503020204020204" charset="-122"/>
              <a:ea typeface="微软雅黑" panose="020B0503020204020204" charset="-122"/>
              <a:sym typeface="+mn-ea"/>
            </a:rPr>
            <a:t>分</a:t>
          </a:r>
          <a:r>
            <a: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校校长</a:t>
          </a:r>
          <a:r>
            <a:rPr sz="6500"/>
            <a:t/>
          </a:r>
          <a:endParaRPr sz="6500"/>
        </a:p>
      </dgm:t>
    </dgm:pt>
    <dgm:pt modelId="{9937F74A-CE98-4E28-9174-E50BC65678F0}" cxnId="{F01B5BE5-A718-4B6B-BF30-74D3467D906D}" type="parTrans">
      <dgm:prSet/>
      <dgm:spPr/>
    </dgm:pt>
    <dgm:pt modelId="{ED1157C6-BB11-4750-B8D8-257E232F1189}" cxnId="{F01B5BE5-A718-4B6B-BF30-74D3467D906D}" type="sibTrans">
      <dgm:prSet/>
      <dgm:spPr/>
    </dgm:pt>
    <dgm:pt modelId="{26682B4D-98F1-4918-8BA4-E9BACFF69973}" type="pres">
      <dgm:prSet presAssocID="{16B9A8F0-FD03-4A42-B399-DD1847CF3B9C}" presName="rootnode" presStyleCnt="0">
        <dgm:presLayoutVars>
          <dgm:chMax/>
          <dgm:chPref/>
          <dgm:dir/>
          <dgm:animLvl val="lvl"/>
        </dgm:presLayoutVars>
      </dgm:prSet>
      <dgm:spPr/>
    </dgm:pt>
    <dgm:pt modelId="{9515C203-8BD5-407E-8585-653A8CA012A0}" type="pres">
      <dgm:prSet presAssocID="{6BD16D8A-5653-4713-A20F-D0BDA852D54F}" presName="composite" presStyleCnt="0"/>
      <dgm:spPr/>
    </dgm:pt>
    <dgm:pt modelId="{E45BFA90-D338-4867-B192-9BF5C62A40B7}" type="pres">
      <dgm:prSet presAssocID="{6BD16D8A-5653-4713-A20F-D0BDA852D54F}" presName="LShape" presStyleLbl="alignNode1" presStyleIdx="0" presStyleCnt="9"/>
      <dgm:spPr/>
    </dgm:pt>
    <dgm:pt modelId="{84F24978-831E-41A8-A919-9DF3159D95B3}" type="pres">
      <dgm:prSet presAssocID="{6BD16D8A-5653-4713-A20F-D0BDA852D54F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61A5B80A-01D5-4349-A5BB-33A20E744C6C}" type="pres">
      <dgm:prSet presAssocID="{6BD16D8A-5653-4713-A20F-D0BDA852D54F}" presName="Triangle" presStyleLbl="alignNode1" presStyleIdx="1" presStyleCnt="9"/>
      <dgm:spPr/>
    </dgm:pt>
    <dgm:pt modelId="{FFE52942-E586-4843-BD0B-117C9B932463}" type="pres">
      <dgm:prSet presAssocID="{C8BA2AF4-FE08-4CC9-B85D-A33B6D14188C}" presName="sibTrans" presStyleCnt="0"/>
      <dgm:spPr/>
    </dgm:pt>
    <dgm:pt modelId="{082D2D2D-6BC2-4A1D-90D7-527C7BFBB016}" type="pres">
      <dgm:prSet presAssocID="{C8BA2AF4-FE08-4CC9-B85D-A33B6D14188C}" presName="space" presStyleCnt="0"/>
      <dgm:spPr/>
    </dgm:pt>
    <dgm:pt modelId="{FD4EF0A5-9406-4187-824C-58EF670AB56F}" type="pres">
      <dgm:prSet presAssocID="{0D49EE93-E2CE-4D79-AB3F-FAE6C268F29C}" presName="composite" presStyleCnt="0"/>
      <dgm:spPr/>
    </dgm:pt>
    <dgm:pt modelId="{25534D6F-4CF9-4BF2-A9E6-82EA669505DC}" type="pres">
      <dgm:prSet presAssocID="{0D49EE93-E2CE-4D79-AB3F-FAE6C268F29C}" presName="LShape" presStyleLbl="alignNode1" presStyleIdx="2" presStyleCnt="9"/>
      <dgm:spPr/>
    </dgm:pt>
    <dgm:pt modelId="{A6EF9B08-9BCA-417E-B00A-08614123C118}" type="pres">
      <dgm:prSet presAssocID="{0D49EE93-E2CE-4D79-AB3F-FAE6C268F29C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1BEAA3D8-20E5-4E7D-9E95-EA25EDD38FFC}" type="pres">
      <dgm:prSet presAssocID="{0D49EE93-E2CE-4D79-AB3F-FAE6C268F29C}" presName="Triangle" presStyleLbl="alignNode1" presStyleIdx="3" presStyleCnt="9"/>
      <dgm:spPr/>
    </dgm:pt>
    <dgm:pt modelId="{95AB23D1-B1C0-482D-9C4D-EADB83FECE3D}" type="pres">
      <dgm:prSet presAssocID="{E7A8340B-1CDC-4BED-A8FD-20469EE18A09}" presName="sibTrans" presStyleCnt="0"/>
      <dgm:spPr/>
    </dgm:pt>
    <dgm:pt modelId="{2BD8122E-AC83-4A9E-A9EC-1B0CC621CE3C}" type="pres">
      <dgm:prSet presAssocID="{E7A8340B-1CDC-4BED-A8FD-20469EE18A09}" presName="space" presStyleCnt="0"/>
      <dgm:spPr/>
    </dgm:pt>
    <dgm:pt modelId="{BF2132FE-2BE5-48AD-B60B-322A101A46D5}" type="pres">
      <dgm:prSet presAssocID="{9FFE0382-5CEB-467E-9028-CF2E6201D7C9}" presName="composite" presStyleCnt="0"/>
      <dgm:spPr/>
    </dgm:pt>
    <dgm:pt modelId="{3702B498-2959-4F72-854F-D8C4E3F9CF8A}" type="pres">
      <dgm:prSet presAssocID="{9FFE0382-5CEB-467E-9028-CF2E6201D7C9}" presName="LShape" presStyleLbl="alignNode1" presStyleIdx="4" presStyleCnt="9"/>
      <dgm:spPr/>
    </dgm:pt>
    <dgm:pt modelId="{4B0E3039-9E1E-4D97-A30C-27D86BAA5634}" type="pres">
      <dgm:prSet presAssocID="{9FFE0382-5CEB-467E-9028-CF2E6201D7C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9AA1099-F814-4CFE-B4A5-0CEAD1493307}" type="pres">
      <dgm:prSet presAssocID="{9FFE0382-5CEB-467E-9028-CF2E6201D7C9}" presName="Triangle" presStyleLbl="alignNode1" presStyleIdx="5" presStyleCnt="9"/>
      <dgm:spPr/>
    </dgm:pt>
    <dgm:pt modelId="{E667E272-48AC-418D-AC8F-E3CA72ECA6AC}" type="pres">
      <dgm:prSet presAssocID="{E6A43B4B-BA5A-408E-A431-E7CAFC955034}" presName="sibTrans" presStyleCnt="0"/>
      <dgm:spPr/>
    </dgm:pt>
    <dgm:pt modelId="{97117170-4302-49B9-B146-887A5E386C7B}" type="pres">
      <dgm:prSet presAssocID="{E6A43B4B-BA5A-408E-A431-E7CAFC955034}" presName="space" presStyleCnt="0"/>
      <dgm:spPr/>
    </dgm:pt>
    <dgm:pt modelId="{4283E390-E430-4FBC-BE0E-5A7D7ED5E45B}" type="pres">
      <dgm:prSet presAssocID="{29270AB0-5A07-41A2-87AA-65B1E7AC5408}" presName="composite" presStyleCnt="0"/>
      <dgm:spPr/>
    </dgm:pt>
    <dgm:pt modelId="{5A1F86C9-B939-4CAE-BD28-660FB4372144}" type="pres">
      <dgm:prSet presAssocID="{29270AB0-5A07-41A2-87AA-65B1E7AC5408}" presName="LShape" presStyleLbl="alignNode1" presStyleIdx="6" presStyleCnt="9"/>
      <dgm:spPr/>
    </dgm:pt>
    <dgm:pt modelId="{D970333C-BE54-4783-8BE1-2AEEC3F2AD1A}" type="pres">
      <dgm:prSet presAssocID="{29270AB0-5A07-41A2-87AA-65B1E7AC540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BD0AF714-B962-4F47-B081-23579EEF7422}" type="pres">
      <dgm:prSet presAssocID="{29270AB0-5A07-41A2-87AA-65B1E7AC5408}" presName="Triangle" presStyleLbl="alignNode1" presStyleIdx="7" presStyleCnt="9"/>
      <dgm:spPr/>
    </dgm:pt>
    <dgm:pt modelId="{61EB13A1-D43D-4109-921E-EA13243B6A1B}" type="pres">
      <dgm:prSet presAssocID="{0651E388-C370-4A26-B4B1-E52FF144E893}" presName="sibTrans" presStyleCnt="0"/>
      <dgm:spPr/>
    </dgm:pt>
    <dgm:pt modelId="{1B7FB7CB-6AD0-48BB-87BB-B4E123F5A47C}" type="pres">
      <dgm:prSet presAssocID="{0651E388-C370-4A26-B4B1-E52FF144E893}" presName="space" presStyleCnt="0"/>
      <dgm:spPr/>
    </dgm:pt>
    <dgm:pt modelId="{4D68CA31-8A5F-4D39-A734-4359898F14DC}" type="pres">
      <dgm:prSet presAssocID="{4BF22AAA-C871-4CFB-97E4-AFF9BF146BE8}" presName="composite" presStyleCnt="0"/>
      <dgm:spPr/>
    </dgm:pt>
    <dgm:pt modelId="{345D9D3E-2F62-4B76-BBD0-A70B20B5256B}" type="pres">
      <dgm:prSet presAssocID="{4BF22AAA-C871-4CFB-97E4-AFF9BF146BE8}" presName="LShape" presStyleLbl="alignNode1" presStyleIdx="8" presStyleCnt="9"/>
      <dgm:spPr/>
    </dgm:pt>
    <dgm:pt modelId="{D75EB297-3C02-44E8-B1A3-BA6DFF81E8A4}" type="pres">
      <dgm:prSet presAssocID="{4BF22AAA-C871-4CFB-97E4-AFF9BF146BE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C132FE8-A969-47B5-9644-6E4578E89255}" srcId="{16B9A8F0-FD03-4A42-B399-DD1847CF3B9C}" destId="{6BD16D8A-5653-4713-A20F-D0BDA852D54F}" srcOrd="0" destOrd="0" parTransId="{BA930810-751F-4A79-8FB0-11E4409DC6E9}" sibTransId="{C8BA2AF4-FE08-4CC9-B85D-A33B6D14188C}"/>
    <dgm:cxn modelId="{CA9382C1-682F-4F33-8615-91733BC401E2}" srcId="{6BD16D8A-5653-4713-A20F-D0BDA852D54F}" destId="{6C00D29F-190B-4E9B-BBFE-FD1AFC07D03E}" srcOrd="0" destOrd="0" parTransId="{8122CF38-920A-470E-8BF8-C49D91FB1DF0}" sibTransId="{AA78975D-4CEF-4081-983B-73F9E98BF80C}"/>
    <dgm:cxn modelId="{D06BCB17-0A08-4985-990B-F5309F76C1FC}" srcId="{6BD16D8A-5653-4713-A20F-D0BDA852D54F}" destId="{5896142F-9DE3-4812-A368-429DB75ADFFB}" srcOrd="1" destOrd="0" parTransId="{9EC5DCFD-1276-4FAA-8C2F-28C946B9D78A}" sibTransId="{5B4A37BD-5513-49D8-8641-1DC565718A4F}"/>
    <dgm:cxn modelId="{B6C0A67A-138A-4B46-9BFC-EC701D50A8E4}" srcId="{16B9A8F0-FD03-4A42-B399-DD1847CF3B9C}" destId="{0D49EE93-E2CE-4D79-AB3F-FAE6C268F29C}" srcOrd="1" destOrd="0" parTransId="{FE9921A6-317A-48E1-BB21-480B7B532194}" sibTransId="{E7A8340B-1CDC-4BED-A8FD-20469EE18A09}"/>
    <dgm:cxn modelId="{9A2AE22F-B384-41D6-B18F-B92DCED9296D}" srcId="{16B9A8F0-FD03-4A42-B399-DD1847CF3B9C}" destId="{9FFE0382-5CEB-467E-9028-CF2E6201D7C9}" srcOrd="2" destOrd="0" parTransId="{B519A677-BF9A-4900-A558-B5D5AB0E89A2}" sibTransId="{E6A43B4B-BA5A-408E-A431-E7CAFC955034}"/>
    <dgm:cxn modelId="{F7AD94DD-1B8B-482E-BC37-85A8542A4474}" srcId="{16B9A8F0-FD03-4A42-B399-DD1847CF3B9C}" destId="{29270AB0-5A07-41A2-87AA-65B1E7AC5408}" srcOrd="3" destOrd="0" parTransId="{03640374-337C-491E-9B42-39BAEE893D4F}" sibTransId="{0651E388-C370-4A26-B4B1-E52FF144E893}"/>
    <dgm:cxn modelId="{F01B5BE5-A718-4B6B-BF30-74D3467D906D}" srcId="{16B9A8F0-FD03-4A42-B399-DD1847CF3B9C}" destId="{4BF22AAA-C871-4CFB-97E4-AFF9BF146BE8}" srcOrd="4" destOrd="0" parTransId="{9937F74A-CE98-4E28-9174-E50BC65678F0}" sibTransId="{ED1157C6-BB11-4750-B8D8-257E232F1189}"/>
    <dgm:cxn modelId="{37C691DE-ACC7-4C01-89B7-7422BEBB2044}" type="presOf" srcId="{16B9A8F0-FD03-4A42-B399-DD1847CF3B9C}" destId="{26682B4D-98F1-4918-8BA4-E9BACFF69973}" srcOrd="0" destOrd="0" presId="urn:microsoft.com/office/officeart/2009/3/layout/StepUpProcess#1"/>
    <dgm:cxn modelId="{0DA860B2-FCFD-4380-A643-9CE81FCA80A9}" type="presParOf" srcId="{26682B4D-98F1-4918-8BA4-E9BACFF69973}" destId="{9515C203-8BD5-407E-8585-653A8CA012A0}" srcOrd="0" destOrd="0" presId="urn:microsoft.com/office/officeart/2009/3/layout/StepUpProcess#1"/>
    <dgm:cxn modelId="{49F5BB05-B63F-4C18-BEBE-9A5D24097DF2}" type="presParOf" srcId="{9515C203-8BD5-407E-8585-653A8CA012A0}" destId="{E45BFA90-D338-4867-B192-9BF5C62A40B7}" srcOrd="0" destOrd="0" presId="urn:microsoft.com/office/officeart/2009/3/layout/StepUpProcess#1"/>
    <dgm:cxn modelId="{4FC906EB-776D-4677-942C-4C8A38E60103}" type="presParOf" srcId="{9515C203-8BD5-407E-8585-653A8CA012A0}" destId="{84F24978-831E-41A8-A919-9DF3159D95B3}" srcOrd="1" destOrd="0" presId="urn:microsoft.com/office/officeart/2009/3/layout/StepUpProcess#1"/>
    <dgm:cxn modelId="{265F633C-A8AF-470F-A3AF-D55F74D84872}" type="presOf" srcId="{6BD16D8A-5653-4713-A20F-D0BDA852D54F}" destId="{84F24978-831E-41A8-A919-9DF3159D95B3}" srcOrd="0" destOrd="0" presId="urn:microsoft.com/office/officeart/2009/3/layout/StepUpProcess#1"/>
    <dgm:cxn modelId="{BD4A1F0A-1AF9-4058-B23B-DB05438E21A7}" type="presOf" srcId="{6C00D29F-190B-4E9B-BBFE-FD1AFC07D03E}" destId="{84F24978-831E-41A8-A919-9DF3159D95B3}" srcOrd="0" destOrd="1" presId="urn:microsoft.com/office/officeart/2009/3/layout/StepUpProcess#1"/>
    <dgm:cxn modelId="{6A213874-2771-4674-8FEB-B6D16DC13338}" type="presOf" srcId="{5896142F-9DE3-4812-A368-429DB75ADFFB}" destId="{84F24978-831E-41A8-A919-9DF3159D95B3}" srcOrd="0" destOrd="2" presId="urn:microsoft.com/office/officeart/2009/3/layout/StepUpProcess#1"/>
    <dgm:cxn modelId="{79737430-2C84-4F1D-AABA-1AEAA4921C18}" type="presParOf" srcId="{9515C203-8BD5-407E-8585-653A8CA012A0}" destId="{61A5B80A-01D5-4349-A5BB-33A20E744C6C}" srcOrd="2" destOrd="0" presId="urn:microsoft.com/office/officeart/2009/3/layout/StepUpProcess#1"/>
    <dgm:cxn modelId="{800D3712-02C3-4BCD-BF73-720CF09CF395}" type="presParOf" srcId="{26682B4D-98F1-4918-8BA4-E9BACFF69973}" destId="{FFE52942-E586-4843-BD0B-117C9B932463}" srcOrd="1" destOrd="0" presId="urn:microsoft.com/office/officeart/2009/3/layout/StepUpProcess#1"/>
    <dgm:cxn modelId="{65D244DB-F2F7-4D2E-8151-3F4DC6F2A04D}" type="presParOf" srcId="{FFE52942-E586-4843-BD0B-117C9B932463}" destId="{082D2D2D-6BC2-4A1D-90D7-527C7BFBB016}" srcOrd="0" destOrd="1" presId="urn:microsoft.com/office/officeart/2009/3/layout/StepUpProcess#1"/>
    <dgm:cxn modelId="{E5D2493E-694D-4911-9013-544B1CA725FC}" type="presParOf" srcId="{26682B4D-98F1-4918-8BA4-E9BACFF69973}" destId="{FD4EF0A5-9406-4187-824C-58EF670AB56F}" srcOrd="2" destOrd="0" presId="urn:microsoft.com/office/officeart/2009/3/layout/StepUpProcess#1"/>
    <dgm:cxn modelId="{DCD8893E-D8F1-4BBB-838E-B4B905F64BD5}" type="presParOf" srcId="{FD4EF0A5-9406-4187-824C-58EF670AB56F}" destId="{25534D6F-4CF9-4BF2-A9E6-82EA669505DC}" srcOrd="0" destOrd="2" presId="urn:microsoft.com/office/officeart/2009/3/layout/StepUpProcess#1"/>
    <dgm:cxn modelId="{5B5092A6-D680-4D3F-80D3-540EF814A05F}" type="presParOf" srcId="{FD4EF0A5-9406-4187-824C-58EF670AB56F}" destId="{A6EF9B08-9BCA-417E-B00A-08614123C118}" srcOrd="1" destOrd="2" presId="urn:microsoft.com/office/officeart/2009/3/layout/StepUpProcess#1"/>
    <dgm:cxn modelId="{82A38EC5-1F36-4F2E-A525-901AB1A39640}" type="presOf" srcId="{0D49EE93-E2CE-4D79-AB3F-FAE6C268F29C}" destId="{A6EF9B08-9BCA-417E-B00A-08614123C118}" srcOrd="0" destOrd="0" presId="urn:microsoft.com/office/officeart/2009/3/layout/StepUpProcess#1"/>
    <dgm:cxn modelId="{7C84284B-50F0-4836-8469-466C135EF0C8}" type="presParOf" srcId="{FD4EF0A5-9406-4187-824C-58EF670AB56F}" destId="{1BEAA3D8-20E5-4E7D-9E95-EA25EDD38FFC}" srcOrd="2" destOrd="2" presId="urn:microsoft.com/office/officeart/2009/3/layout/StepUpProcess#1"/>
    <dgm:cxn modelId="{D93D3628-E797-4582-A399-C7EBA68D0329}" type="presParOf" srcId="{26682B4D-98F1-4918-8BA4-E9BACFF69973}" destId="{95AB23D1-B1C0-482D-9C4D-EADB83FECE3D}" srcOrd="3" destOrd="0" presId="urn:microsoft.com/office/officeart/2009/3/layout/StepUpProcess#1"/>
    <dgm:cxn modelId="{32968C34-3850-4A3F-81D4-B2DB65AD76CD}" type="presParOf" srcId="{95AB23D1-B1C0-482D-9C4D-EADB83FECE3D}" destId="{2BD8122E-AC83-4A9E-A9EC-1B0CC621CE3C}" srcOrd="0" destOrd="3" presId="urn:microsoft.com/office/officeart/2009/3/layout/StepUpProcess#1"/>
    <dgm:cxn modelId="{D6486841-2FE5-4005-AD2E-6CA0939CDD96}" type="presParOf" srcId="{26682B4D-98F1-4918-8BA4-E9BACFF69973}" destId="{BF2132FE-2BE5-48AD-B60B-322A101A46D5}" srcOrd="4" destOrd="0" presId="urn:microsoft.com/office/officeart/2009/3/layout/StepUpProcess#1"/>
    <dgm:cxn modelId="{D7D5EBA4-E130-4B06-BCA4-7C34D06BA520}" type="presParOf" srcId="{BF2132FE-2BE5-48AD-B60B-322A101A46D5}" destId="{3702B498-2959-4F72-854F-D8C4E3F9CF8A}" srcOrd="0" destOrd="4" presId="urn:microsoft.com/office/officeart/2009/3/layout/StepUpProcess#1"/>
    <dgm:cxn modelId="{1A3172A3-3E8B-4F56-B5BF-A49673C744CD}" type="presParOf" srcId="{BF2132FE-2BE5-48AD-B60B-322A101A46D5}" destId="{4B0E3039-9E1E-4D97-A30C-27D86BAA5634}" srcOrd="1" destOrd="4" presId="urn:microsoft.com/office/officeart/2009/3/layout/StepUpProcess#1"/>
    <dgm:cxn modelId="{D6656E55-3418-420A-A6C9-ABDB51555027}" type="presOf" srcId="{9FFE0382-5CEB-467E-9028-CF2E6201D7C9}" destId="{4B0E3039-9E1E-4D97-A30C-27D86BAA5634}" srcOrd="0" destOrd="0" presId="urn:microsoft.com/office/officeart/2009/3/layout/StepUpProcess#1"/>
    <dgm:cxn modelId="{0C2558F6-B124-49D9-877E-85E12AECFAB0}" type="presParOf" srcId="{BF2132FE-2BE5-48AD-B60B-322A101A46D5}" destId="{79AA1099-F814-4CFE-B4A5-0CEAD1493307}" srcOrd="2" destOrd="4" presId="urn:microsoft.com/office/officeart/2009/3/layout/StepUpProcess#1"/>
    <dgm:cxn modelId="{360FACFD-CDF1-4660-854E-11A74B1DB5BD}" type="presParOf" srcId="{26682B4D-98F1-4918-8BA4-E9BACFF69973}" destId="{E667E272-48AC-418D-AC8F-E3CA72ECA6AC}" srcOrd="5" destOrd="0" presId="urn:microsoft.com/office/officeart/2009/3/layout/StepUpProcess#1"/>
    <dgm:cxn modelId="{2403B074-3A0E-48CC-ACA6-C5CAB95D3BC9}" type="presParOf" srcId="{E667E272-48AC-418D-AC8F-E3CA72ECA6AC}" destId="{97117170-4302-49B9-B146-887A5E386C7B}" srcOrd="0" destOrd="5" presId="urn:microsoft.com/office/officeart/2009/3/layout/StepUpProcess#1"/>
    <dgm:cxn modelId="{6C1C06C6-C259-40D2-A6C3-A63A78CD7387}" type="presParOf" srcId="{26682B4D-98F1-4918-8BA4-E9BACFF69973}" destId="{4283E390-E430-4FBC-BE0E-5A7D7ED5E45B}" srcOrd="6" destOrd="0" presId="urn:microsoft.com/office/officeart/2009/3/layout/StepUpProcess#1"/>
    <dgm:cxn modelId="{3136018F-6AA5-4DA2-BC98-67A6F7C3F11E}" type="presParOf" srcId="{4283E390-E430-4FBC-BE0E-5A7D7ED5E45B}" destId="{5A1F86C9-B939-4CAE-BD28-660FB4372144}" srcOrd="0" destOrd="6" presId="urn:microsoft.com/office/officeart/2009/3/layout/StepUpProcess#1"/>
    <dgm:cxn modelId="{6EA3D084-8E04-45C7-9FC3-450B524D3434}" type="presParOf" srcId="{4283E390-E430-4FBC-BE0E-5A7D7ED5E45B}" destId="{D970333C-BE54-4783-8BE1-2AEEC3F2AD1A}" srcOrd="1" destOrd="6" presId="urn:microsoft.com/office/officeart/2009/3/layout/StepUpProcess#1"/>
    <dgm:cxn modelId="{DB8A8AB5-219C-4AC2-B7EC-E86DDD0DEC43}" type="presOf" srcId="{29270AB0-5A07-41A2-87AA-65B1E7AC5408}" destId="{D970333C-BE54-4783-8BE1-2AEEC3F2AD1A}" srcOrd="0" destOrd="0" presId="urn:microsoft.com/office/officeart/2009/3/layout/StepUpProcess#1"/>
    <dgm:cxn modelId="{61E7BECB-BF09-4451-B2B5-F651C884730E}" type="presParOf" srcId="{4283E390-E430-4FBC-BE0E-5A7D7ED5E45B}" destId="{BD0AF714-B962-4F47-B081-23579EEF7422}" srcOrd="2" destOrd="6" presId="urn:microsoft.com/office/officeart/2009/3/layout/StepUpProcess#1"/>
    <dgm:cxn modelId="{FBC71A87-4C3E-49BA-955C-271EA648371F}" type="presParOf" srcId="{26682B4D-98F1-4918-8BA4-E9BACFF69973}" destId="{61EB13A1-D43D-4109-921E-EA13243B6A1B}" srcOrd="7" destOrd="0" presId="urn:microsoft.com/office/officeart/2009/3/layout/StepUpProcess#1"/>
    <dgm:cxn modelId="{BBF2EDFA-FF32-4537-874F-6624F143A5E4}" type="presParOf" srcId="{61EB13A1-D43D-4109-921E-EA13243B6A1B}" destId="{1B7FB7CB-6AD0-48BB-87BB-B4E123F5A47C}" srcOrd="0" destOrd="7" presId="urn:microsoft.com/office/officeart/2009/3/layout/StepUpProcess#1"/>
    <dgm:cxn modelId="{CF186EA7-CA06-483B-8969-16FF71550E91}" type="presParOf" srcId="{26682B4D-98F1-4918-8BA4-E9BACFF69973}" destId="{4D68CA31-8A5F-4D39-A734-4359898F14DC}" srcOrd="8" destOrd="0" presId="urn:microsoft.com/office/officeart/2009/3/layout/StepUpProcess#1"/>
    <dgm:cxn modelId="{BB1B7A5F-4B5C-4F72-B3B4-73D5C7803AC1}" type="presParOf" srcId="{4D68CA31-8A5F-4D39-A734-4359898F14DC}" destId="{345D9D3E-2F62-4B76-BBD0-A70B20B5256B}" srcOrd="0" destOrd="8" presId="urn:microsoft.com/office/officeart/2009/3/layout/StepUpProcess#1"/>
    <dgm:cxn modelId="{8624280E-0700-4A31-9709-7C3B33ABDFA8}" type="presParOf" srcId="{4D68CA31-8A5F-4D39-A734-4359898F14DC}" destId="{D75EB297-3C02-44E8-B1A3-BA6DFF81E8A4}" srcOrd="1" destOrd="8" presId="urn:microsoft.com/office/officeart/2009/3/layout/StepUpProcess#1"/>
    <dgm:cxn modelId="{5EB8A9BE-A36F-413D-BADC-D109863E2FFF}" type="presOf" srcId="{4BF22AAA-C871-4CFB-97E4-AFF9BF146BE8}" destId="{D75EB297-3C02-44E8-B1A3-BA6DFF81E8A4}" srcOrd="0" destOrd="0" presId="urn:microsoft.com/office/officeart/2009/3/layout/StepUp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315700" cy="3987165"/>
        <a:chOff x="0" y="0"/>
        <a:chExt cx="11315700" cy="3987165"/>
      </a:xfrm>
    </dsp:grpSpPr>
    <dsp:sp modelId="{E45BFA90-D338-4867-B192-9BF5C62A40B7}">
      <dsp:nvSpPr>
        <dsp:cNvPr id="3" name="L 形 2"/>
        <dsp:cNvSpPr/>
      </dsp:nvSpPr>
      <dsp:spPr bwMode="white">
        <a:xfrm rot="5400000">
          <a:off x="1221765" y="2061942"/>
          <a:ext cx="1061326" cy="1766022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 rot="5400000">
        <a:off x="1221765" y="2061942"/>
        <a:ext cx="1061326" cy="1766022"/>
      </dsp:txXfrm>
    </dsp:sp>
    <dsp:sp modelId="{84F24978-831E-41A8-A919-9DF3159D95B3}">
      <dsp:nvSpPr>
        <dsp:cNvPr id="4" name="矩形 3"/>
        <dsp:cNvSpPr/>
      </dsp:nvSpPr>
      <dsp:spPr bwMode="white">
        <a:xfrm>
          <a:off x="1044603" y="2589602"/>
          <a:ext cx="1594375" cy="139756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专员</a:t>
          </a:r>
          <a:endParaRPr lang="zh-CN" altLang="en-US" sz="240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altLang="en-US" sz="180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altLang="en-US" sz="1800">
            <a:solidFill>
              <a:schemeClr val="tx1"/>
            </a:solidFill>
          </a:endParaRPr>
        </a:p>
      </dsp:txBody>
      <dsp:txXfrm>
        <a:off x="1044603" y="2589602"/>
        <a:ext cx="1594375" cy="1397563"/>
      </dsp:txXfrm>
    </dsp:sp>
    <dsp:sp modelId="{61A5B80A-01D5-4349-A5BB-33A20E744C6C}">
      <dsp:nvSpPr>
        <dsp:cNvPr id="5" name="等腰三角形 4"/>
        <dsp:cNvSpPr/>
      </dsp:nvSpPr>
      <dsp:spPr bwMode="white">
        <a:xfrm>
          <a:off x="2338153" y="1931925"/>
          <a:ext cx="300825" cy="300825"/>
        </a:xfrm>
        <a:prstGeom prst="triangle">
          <a:avLst>
            <a:gd name="adj" fmla="val 100000"/>
          </a:avLst>
        </a:prstGeom>
      </dsp:spPr>
      <dsp:style>
        <a:lnRef idx="2">
          <a:schemeClr val="accent3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>
        <a:off x="2338153" y="1931925"/>
        <a:ext cx="300825" cy="300825"/>
      </dsp:txXfrm>
    </dsp:sp>
    <dsp:sp modelId="{25534D6F-4CF9-4BF2-A9E6-82EA669505DC}">
      <dsp:nvSpPr>
        <dsp:cNvPr id="6" name="L 形 5"/>
        <dsp:cNvSpPr/>
      </dsp:nvSpPr>
      <dsp:spPr bwMode="white">
        <a:xfrm rot="5400000">
          <a:off x="3173591" y="1578961"/>
          <a:ext cx="1061326" cy="1766022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accent4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 rot="5400000">
        <a:off x="3173591" y="1578961"/>
        <a:ext cx="1061326" cy="1766022"/>
      </dsp:txXfrm>
    </dsp:sp>
    <dsp:sp modelId="{A6EF9B08-9BCA-417E-B00A-08614123C118}">
      <dsp:nvSpPr>
        <dsp:cNvPr id="7" name="矩形 6"/>
        <dsp:cNvSpPr/>
      </dsp:nvSpPr>
      <dsp:spPr bwMode="white">
        <a:xfrm>
          <a:off x="2996430" y="2106621"/>
          <a:ext cx="1594375" cy="139756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rPr>
            <a:t>主</a:t>
          </a:r>
          <a:r>
            <a: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管</a:t>
          </a:r>
          <a:endParaRPr>
            <a:solidFill>
              <a:schemeClr val="tx1"/>
            </a:solidFill>
          </a:endParaRPr>
        </a:p>
      </dsp:txBody>
      <dsp:txXfrm>
        <a:off x="2996430" y="2106621"/>
        <a:ext cx="1594375" cy="1397563"/>
      </dsp:txXfrm>
    </dsp:sp>
    <dsp:sp modelId="{1BEAA3D8-20E5-4E7D-9E95-EA25EDD38FFC}">
      <dsp:nvSpPr>
        <dsp:cNvPr id="8" name="等腰三角形 7"/>
        <dsp:cNvSpPr/>
      </dsp:nvSpPr>
      <dsp:spPr bwMode="white">
        <a:xfrm>
          <a:off x="4289979" y="1448944"/>
          <a:ext cx="300825" cy="300825"/>
        </a:xfrm>
        <a:prstGeom prst="triangle">
          <a:avLst>
            <a:gd name="adj" fmla="val 100000"/>
          </a:avLst>
        </a:prstGeom>
      </dsp:spPr>
      <dsp:style>
        <a:lnRef idx="2">
          <a:schemeClr val="accent5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>
        <a:off x="4289979" y="1448944"/>
        <a:ext cx="300825" cy="300825"/>
      </dsp:txXfrm>
    </dsp:sp>
    <dsp:sp modelId="{3702B498-2959-4F72-854F-D8C4E3F9CF8A}">
      <dsp:nvSpPr>
        <dsp:cNvPr id="9" name="L 形 8"/>
        <dsp:cNvSpPr/>
      </dsp:nvSpPr>
      <dsp:spPr bwMode="white">
        <a:xfrm rot="5400000">
          <a:off x="5125418" y="1095979"/>
          <a:ext cx="1061326" cy="1766022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Xfrm rot="5400000">
        <a:off x="5125418" y="1095979"/>
        <a:ext cx="1061326" cy="1766022"/>
      </dsp:txXfrm>
    </dsp:sp>
    <dsp:sp modelId="{4B0E3039-9E1E-4D97-A30C-27D86BAA5634}">
      <dsp:nvSpPr>
        <dsp:cNvPr id="10" name="矩形 9"/>
        <dsp:cNvSpPr/>
      </dsp:nvSpPr>
      <dsp:spPr bwMode="white">
        <a:xfrm>
          <a:off x="4948256" y="1623639"/>
          <a:ext cx="1594375" cy="139756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rPr>
            <a:t>经</a:t>
          </a:r>
          <a:r>
            <a: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理</a:t>
          </a:r>
          <a:endParaRPr>
            <a:solidFill>
              <a:schemeClr val="tx1"/>
            </a:solidFill>
          </a:endParaRPr>
        </a:p>
      </dsp:txBody>
      <dsp:txXfrm>
        <a:off x="4948256" y="1623639"/>
        <a:ext cx="1594375" cy="1397563"/>
      </dsp:txXfrm>
    </dsp:sp>
    <dsp:sp modelId="{79AA1099-F814-4CFE-B4A5-0CEAD1493307}">
      <dsp:nvSpPr>
        <dsp:cNvPr id="11" name="等腰三角形 10"/>
        <dsp:cNvSpPr/>
      </dsp:nvSpPr>
      <dsp:spPr bwMode="white">
        <a:xfrm>
          <a:off x="6241805" y="965963"/>
          <a:ext cx="300825" cy="300825"/>
        </a:xfrm>
        <a:prstGeom prst="triangle">
          <a:avLst>
            <a:gd name="adj" fmla="val 100000"/>
          </a:avLst>
        </a:prstGeom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6241805" y="965963"/>
        <a:ext cx="300825" cy="300825"/>
      </dsp:txXfrm>
    </dsp:sp>
    <dsp:sp modelId="{5A1F86C9-B939-4CAE-BD28-660FB4372144}">
      <dsp:nvSpPr>
        <dsp:cNvPr id="12" name="L 形 11"/>
        <dsp:cNvSpPr/>
      </dsp:nvSpPr>
      <dsp:spPr bwMode="white">
        <a:xfrm rot="5400000">
          <a:off x="7077244" y="612998"/>
          <a:ext cx="1061326" cy="1766022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accent3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 rot="5400000">
        <a:off x="7077244" y="612998"/>
        <a:ext cx="1061326" cy="1766022"/>
      </dsp:txXfrm>
    </dsp:sp>
    <dsp:sp modelId="{D970333C-BE54-4783-8BE1-2AEEC3F2AD1A}">
      <dsp:nvSpPr>
        <dsp:cNvPr id="13" name="矩形 12"/>
        <dsp:cNvSpPr/>
      </dsp:nvSpPr>
      <dsp:spPr bwMode="white">
        <a:xfrm>
          <a:off x="6900082" y="1140658"/>
          <a:ext cx="1594375" cy="139756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rPr>
            <a:t>总</a:t>
          </a:r>
          <a:r>
            <a: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监</a:t>
          </a:r>
          <a:endParaRPr>
            <a:solidFill>
              <a:schemeClr val="tx1"/>
            </a:solidFill>
          </a:endParaRPr>
        </a:p>
      </dsp:txBody>
      <dsp:txXfrm>
        <a:off x="6900082" y="1140658"/>
        <a:ext cx="1594375" cy="1397563"/>
      </dsp:txXfrm>
    </dsp:sp>
    <dsp:sp modelId="{BD0AF714-B962-4F47-B081-23579EEF7422}">
      <dsp:nvSpPr>
        <dsp:cNvPr id="14" name="等腰三角形 13"/>
        <dsp:cNvSpPr/>
      </dsp:nvSpPr>
      <dsp:spPr bwMode="white">
        <a:xfrm>
          <a:off x="8193631" y="482981"/>
          <a:ext cx="300825" cy="300825"/>
        </a:xfrm>
        <a:prstGeom prst="triangle">
          <a:avLst>
            <a:gd name="adj" fmla="val 100000"/>
          </a:avLst>
        </a:prstGeom>
      </dsp:spPr>
      <dsp:style>
        <a:lnRef idx="2">
          <a:schemeClr val="accent4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>
        <a:off x="8193631" y="482981"/>
        <a:ext cx="300825" cy="300825"/>
      </dsp:txXfrm>
    </dsp:sp>
    <dsp:sp modelId="{345D9D3E-2F62-4B76-BBD0-A70B20B5256B}">
      <dsp:nvSpPr>
        <dsp:cNvPr id="15" name="L 形 14"/>
        <dsp:cNvSpPr/>
      </dsp:nvSpPr>
      <dsp:spPr bwMode="white">
        <a:xfrm rot="5400000">
          <a:off x="9029070" y="130017"/>
          <a:ext cx="1061326" cy="1766022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accent5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 rot="5400000">
        <a:off x="9029070" y="130017"/>
        <a:ext cx="1061326" cy="1766022"/>
      </dsp:txXfrm>
    </dsp:sp>
    <dsp:sp modelId="{D75EB297-3C02-44E8-B1A3-BA6DFF81E8A4}">
      <dsp:nvSpPr>
        <dsp:cNvPr id="16" name="矩形 15"/>
        <dsp:cNvSpPr/>
      </dsp:nvSpPr>
      <dsp:spPr bwMode="white">
        <a:xfrm>
          <a:off x="8851908" y="657677"/>
          <a:ext cx="1594375" cy="1397563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rPr>
            <a:t>分</a:t>
          </a:r>
          <a:r>
            <a: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rPr>
            <a:t>校校长</a:t>
          </a:r>
          <a:endParaRPr sz="6500">
            <a:solidFill>
              <a:schemeClr val="tx1"/>
            </a:solidFill>
          </a:endParaRPr>
        </a:p>
      </dsp:txBody>
      <dsp:txXfrm>
        <a:off x="8851908" y="657677"/>
        <a:ext cx="1594375" cy="1397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type="corner" r:blip="" rot="90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type="corner" r:blip="" rot="180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type="triangle" r:blip="" rot="90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/>
          </a:p>
        </p:txBody>
      </p:sp>
      <p:sp>
        <p:nvSpPr>
          <p:cNvPr id="29699" name="幻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/>
          </a:p>
        </p:txBody>
      </p:sp>
      <p:sp>
        <p:nvSpPr>
          <p:cNvPr id="31747" name="幻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3" y="3566160"/>
            <a:ext cx="10852237" cy="950984"/>
          </a:xfrm>
          <a:prstGeom prst="rect">
            <a:avLst/>
          </a:prstGeo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 descr="logo(png)-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1896" y="5591812"/>
            <a:ext cx="2102485" cy="126174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54948" y="1359735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" y="1965"/>
            <a:ext cx="12195175" cy="6859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alphaModFix amt="2000"/>
          </a:blip>
          <a:stretch>
            <a:fillRect/>
          </a:stretch>
        </p:blipFill>
        <p:spPr>
          <a:xfrm>
            <a:off x="0" y="6172201"/>
            <a:ext cx="11487154" cy="68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70BC5-BA6E-0549-BE97-2CD2E031866C}" type="datetimeFigureOut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6C333-413D-8B42-8D7D-FE676BC088D5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9.xml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0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3.xml"/><Relationship Id="rId2" Type="http://schemas.openxmlformats.org/officeDocument/2006/relationships/image" Target="../media/image5.pn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2.xml"/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高顿-标志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1940" y="-485140"/>
            <a:ext cx="3103245" cy="2193925"/>
          </a:xfrm>
          <a:prstGeom prst="rect">
            <a:avLst/>
          </a:prstGeom>
        </p:spPr>
      </p:pic>
      <p:pic>
        <p:nvPicPr>
          <p:cNvPr id="3" name="图片 2" descr="片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4" name="图片 3" descr="高顿-标志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940" y="-358140"/>
            <a:ext cx="3103245" cy="2193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10590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优秀实习生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案例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430" y="1828800"/>
            <a:ext cx="3548380" cy="356108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124325" y="1347470"/>
            <a:ext cx="7049770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年毕业于佳木斯大学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en-US" altLang="zh-CN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2018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通过校招加入高顿总部参加实习培训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实习期间业绩突出被评为</a:t>
            </a:r>
            <a:r>
              <a:rPr lang="en-US" altLang="zh-CN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优秀实习生</a:t>
            </a:r>
            <a:r>
              <a:rPr lang="en-US" altLang="zh-CN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月毕业正式留用高顿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en-US" altLang="zh-CN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晋升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储备主管</a:t>
            </a:r>
            <a:endParaRPr lang="zh-CN" altLang="en-US" sz="20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en-US" altLang="zh-CN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2020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晋升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主管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en-US" altLang="zh-CN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2021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晋升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经理</a:t>
            </a:r>
            <a:endParaRPr lang="zh-CN" altLang="en-US" sz="20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未来方向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总监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屡次获得销售冠军 销售精英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是公司核心中层力量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年年收入：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15W+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年年收入：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30W+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/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平凡人做不平凡事</a:t>
            </a:r>
            <a:endParaRPr lang="zh-CN" altLang="en-US" sz="20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薪资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明细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0495" y="534035"/>
            <a:ext cx="7445375" cy="5511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10590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薪资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明细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0810" y="582295"/>
            <a:ext cx="7534275" cy="5692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薪资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明细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3665" y="415925"/>
            <a:ext cx="7455535" cy="602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晋升发展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方向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object 30"/>
          <p:cNvSpPr/>
          <p:nvPr/>
        </p:nvSpPr>
        <p:spPr>
          <a:xfrm>
            <a:off x="858520" y="3192780"/>
            <a:ext cx="670560" cy="130937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标题 3"/>
          <p:cNvSpPr>
            <a:spLocks noGrp="1"/>
          </p:cNvSpPr>
          <p:nvPr/>
        </p:nvSpPr>
        <p:spPr>
          <a:xfrm>
            <a:off x="542925" y="942340"/>
            <a:ext cx="10045700" cy="162687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实习转正留用公司后，每</a:t>
            </a:r>
            <a:r>
              <a:rPr lang="en-US" altLang="zh-CN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个月可进行管理考核</a:t>
            </a:r>
            <a:b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销售实习生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销售精英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储备销售主管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销售主管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销售经理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总监</a:t>
            </a:r>
            <a:r>
              <a:rPr lang="en-US" altLang="zh-CN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校长</a:t>
            </a:r>
            <a:b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br>
              <a:rPr lang="zh-CN" altLang="en-US" sz="1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在这样一个年轻的企业，</a:t>
            </a:r>
            <a:r>
              <a:rPr lang="en-US" altLang="zh-CN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年收获外部</a:t>
            </a:r>
            <a:r>
              <a:rPr lang="en-US" altLang="zh-CN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年成长；</a:t>
            </a:r>
            <a:br>
              <a:rPr lang="zh-CN" altLang="en-US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18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还能争取成为企业合伙人，免费提升学历等学习机会</a:t>
            </a:r>
            <a:endParaRPr lang="zh-CN" altLang="en-US" sz="18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91440" y="2362200"/>
          <a:ext cx="11315700" cy="3987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863215" y="5383530"/>
            <a:ext cx="2505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（</a:t>
            </a:r>
            <a:r>
              <a:rPr lang="en-US" altLang="zh-CN" sz="3200"/>
              <a:t>1~2</a:t>
            </a:r>
            <a:r>
              <a:rPr lang="zh-CN" altLang="en-US" sz="3200"/>
              <a:t>年）</a:t>
            </a:r>
            <a:endParaRPr lang="zh-CN" altLang="en-US" sz="3200"/>
          </a:p>
        </p:txBody>
      </p:sp>
      <p:sp>
        <p:nvSpPr>
          <p:cNvPr id="19" name="文本框 18"/>
          <p:cNvSpPr txBox="1"/>
          <p:nvPr/>
        </p:nvSpPr>
        <p:spPr>
          <a:xfrm>
            <a:off x="4859020" y="5353050"/>
            <a:ext cx="2505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（</a:t>
            </a:r>
            <a:r>
              <a:rPr lang="en-US" altLang="zh-CN" sz="3200"/>
              <a:t>2~3</a:t>
            </a:r>
            <a:r>
              <a:rPr lang="zh-CN" altLang="en-US" sz="3200"/>
              <a:t>年）</a:t>
            </a:r>
            <a:endParaRPr lang="zh-CN" altLang="en-US" sz="3200"/>
          </a:p>
        </p:txBody>
      </p:sp>
      <p:sp>
        <p:nvSpPr>
          <p:cNvPr id="20" name="文本框 19"/>
          <p:cNvSpPr txBox="1"/>
          <p:nvPr/>
        </p:nvSpPr>
        <p:spPr>
          <a:xfrm>
            <a:off x="6763385" y="5353050"/>
            <a:ext cx="2505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（</a:t>
            </a:r>
            <a:r>
              <a:rPr lang="en-US" altLang="zh-CN" sz="3200"/>
              <a:t>3~5</a:t>
            </a:r>
            <a:r>
              <a:rPr lang="zh-CN" altLang="en-US" sz="3200"/>
              <a:t>年）</a:t>
            </a:r>
            <a:endParaRPr lang="zh-CN" altLang="en-US" sz="3200"/>
          </a:p>
        </p:txBody>
      </p:sp>
      <p:cxnSp>
        <p:nvCxnSpPr>
          <p:cNvPr id="21" name="直接连接符 20"/>
          <p:cNvCxnSpPr/>
          <p:nvPr/>
        </p:nvCxnSpPr>
        <p:spPr>
          <a:xfrm>
            <a:off x="4833620" y="4349115"/>
            <a:ext cx="0" cy="144526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815455" y="4242435"/>
            <a:ext cx="9525" cy="152273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8697595" y="3597910"/>
            <a:ext cx="14605" cy="2240915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标题 5"/>
          <p:cNvSpPr txBox="1"/>
          <p:nvPr/>
        </p:nvSpPr>
        <p:spPr>
          <a:xfrm>
            <a:off x="323850" y="400050"/>
            <a:ext cx="2855595" cy="4298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发展案例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等腰三角形 1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直角三角形 12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11674475" y="1054100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15" name="椭圆 14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33400" y="2520950"/>
            <a:ext cx="6256020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</a:t>
            </a: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年以高顿管培生身份入职高顿</a:t>
            </a:r>
            <a:endParaRPr lang="zh-CN" altLang="en-US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安徽财经大学毕业</a:t>
            </a:r>
            <a:endParaRPr lang="zh-CN" altLang="en-US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2019年晋升为上海直销</a:t>
            </a: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CFA2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销售总监</a:t>
            </a:r>
            <a:endParaRPr lang="zh-CN" altLang="en-US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2019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年、</a:t>
            </a: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年带领团队多次超额完成业绩目标</a:t>
            </a:r>
            <a:endParaRPr lang="zh-CN" altLang="en-US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2019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年、</a:t>
            </a: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2020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年多次获得公司会战荣誉战将</a:t>
            </a:r>
            <a:endParaRPr lang="zh-CN" altLang="en-US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</a:t>
            </a: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月外派合肥直销打造新团队</a:t>
            </a:r>
            <a:endParaRPr lang="zh-CN" altLang="en-US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月荣获高顿合伙人</a:t>
            </a:r>
            <a:endParaRPr lang="zh-CN" altLang="en-US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23465" y="1325880"/>
            <a:ext cx="6804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合肥直销中心负责人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顾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杰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2195" y="2094865"/>
            <a:ext cx="3296920" cy="3353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标题 5"/>
          <p:cNvSpPr txBox="1"/>
          <p:nvPr/>
        </p:nvSpPr>
        <p:spPr>
          <a:xfrm>
            <a:off x="323850" y="400050"/>
            <a:ext cx="2855595" cy="4298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发展案例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等腰三角形 1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直角三角形 12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11674475" y="1054100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15" name="椭圆 14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90270" y="1943735"/>
            <a:ext cx="5808980" cy="4661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2017年2月以实习生身份入职高顿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2017年6月毕业转正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2017年12月荣获“高顿新锐”“总裁晚宴”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2018年3月晋升为储备主管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2018年6月晋升为主管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2019年1月晋升为初级销售经理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2019年年度“优秀管理者”“最佳指战员”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2020年1月晋升为高级销售经理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2020年2月荣获”疫战英雄“”优秀指战员“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2020年年度“优秀管理者”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2021年1月晋升为资深销售经理</a:t>
            </a:r>
            <a:endParaRPr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23465" y="1325880"/>
            <a:ext cx="6804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上海直销中心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CPA-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王圆圆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1295" y="1943735"/>
            <a:ext cx="2807970" cy="4254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标题 1"/>
          <p:cNvSpPr>
            <a:spLocks noGrp="1"/>
          </p:cNvSpPr>
          <p:nvPr/>
        </p:nvSpPr>
        <p:spPr>
          <a:xfrm>
            <a:off x="1181100" y="1039495"/>
            <a:ext cx="9667875" cy="541401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实习期间我们先培训</a:t>
            </a:r>
            <a:r>
              <a: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如何从学生转变为职业人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如果使用公司系统；</a:t>
            </a: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如何使用办公自动化；</a:t>
            </a: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会有一对一带教你的师傅；</a:t>
            </a: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会有</a:t>
            </a:r>
            <a:r>
              <a:rPr lang="en-US" altLang="zh-CN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Nice</a:t>
            </a:r>
            <a:r>
              <a: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有颜值又有能力的</a:t>
            </a:r>
            <a:r>
              <a:rPr lang="en-US" altLang="zh-CN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Leader;</a:t>
            </a:r>
            <a:br>
              <a:rPr lang="en-US" altLang="zh-CN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高顿全国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多个分支点，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8000+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员工，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100+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多元化岗位，随着你的成长，你也能在企业有更多元化选择。</a:t>
            </a: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客服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网络营销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项目。。。。。。</a:t>
            </a: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b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上海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武汉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郑州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合肥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苏州。。。。。。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政委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小姐姐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45" y="2597785"/>
            <a:ext cx="3049905" cy="3076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965" y="2588895"/>
            <a:ext cx="2263775" cy="30854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2925" y="1351915"/>
            <a:ext cx="10577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亮剑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政委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，一个人在上海的时候，生病有我们关心，压力大有我们减压，迷茫时有我们加油鼓劲，开心时有我们拍手鼓掌，我们永远是坚强的后盾，为大家做好职业规划，今天比昨天好，明天比今天好！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 descr="微信图片_20210914100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2734945"/>
            <a:ext cx="2487930" cy="28111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 flipH="1">
            <a:off x="11693525" y="1026160"/>
            <a:ext cx="405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spc="3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互动</a:t>
            </a:r>
            <a:endParaRPr kumimoji="1" lang="zh-CN" altLang="en-US" sz="1050" spc="3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直角三角形 19"/>
          <p:cNvSpPr/>
          <p:nvPr/>
        </p:nvSpPr>
        <p:spPr>
          <a:xfrm rot="18900000">
            <a:off x="11840884" y="534280"/>
            <a:ext cx="175686" cy="1756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11618433" y="5737730"/>
            <a:ext cx="73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1"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C:/Users/Gaodun/AppData/Local/Temp/picturescale_20201122182015/output_20201122182017.pngoutput_202011221820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" y="1732915"/>
            <a:ext cx="2324735" cy="3802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2550795" y="1724660"/>
            <a:ext cx="2489835" cy="3802380"/>
          </a:xfrm>
          <a:prstGeom prst="rect">
            <a:avLst/>
          </a:prstGeom>
        </p:spPr>
      </p:pic>
      <p:pic>
        <p:nvPicPr>
          <p:cNvPr id="5" name="图片 4" descr="C:/Users/Gaodun/AppData/Local/Temp/picturescale_20201122182029/output_20201122182031.pngoutput_20201122182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335" y="1026160"/>
            <a:ext cx="2996565" cy="2247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0" y="497840"/>
            <a:ext cx="2788285" cy="3717925"/>
          </a:xfrm>
          <a:prstGeom prst="rect">
            <a:avLst/>
          </a:prstGeom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22274" y="41716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柯桥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基地环境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335" y="3604895"/>
            <a:ext cx="3009265" cy="2257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310" y="4329430"/>
            <a:ext cx="2834640" cy="2338070"/>
          </a:xfrm>
          <a:prstGeom prst="rect">
            <a:avLst/>
          </a:prstGeom>
        </p:spPr>
      </p:pic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等腰三角形 24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等腰三角形 25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直角三角形 27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 flipH="1">
            <a:off x="11673840" y="1064260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31" name="椭圆 30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 flipH="1">
            <a:off x="11063443" y="5972045"/>
            <a:ext cx="73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40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1"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弧 14"/>
          <p:cNvSpPr/>
          <p:nvPr/>
        </p:nvSpPr>
        <p:spPr>
          <a:xfrm>
            <a:off x="-4385146" y="1724510"/>
            <a:ext cx="8334216" cy="8334216"/>
          </a:xfrm>
          <a:prstGeom prst="arc">
            <a:avLst>
              <a:gd name="adj1" fmla="val 16369723"/>
              <a:gd name="adj2" fmla="val 806701"/>
            </a:avLst>
          </a:prstGeom>
          <a:ln w="3175">
            <a:solidFill>
              <a:srgbClr val="F0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7" name="弧 16"/>
          <p:cNvSpPr/>
          <p:nvPr/>
        </p:nvSpPr>
        <p:spPr>
          <a:xfrm>
            <a:off x="-3912483" y="407817"/>
            <a:ext cx="7945454" cy="7723887"/>
          </a:xfrm>
          <a:prstGeom prst="arc">
            <a:avLst>
              <a:gd name="adj1" fmla="val 16154539"/>
              <a:gd name="adj2" fmla="val 2459074"/>
            </a:avLst>
          </a:prstGeom>
          <a:ln w="3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1054100"/>
            <a:ext cx="446088" cy="101473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kern="1200" cap="none" spc="30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宣讲</a:t>
            </a:r>
            <a:r>
              <a:rPr kumimoji="1" lang="zh-CN" altLang="en-US" sz="2000" b="1" kern="1200" cap="none" spc="30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20545" y="1339215"/>
            <a:ext cx="906907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为什么来宣讲会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?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老师命令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家长着急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随便看看。。。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你想成为社会中什么样的人？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普通人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人上人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迷茫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求人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点播。。。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高顿是干嘛的？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我们能在这个创业型且极具发展的企业中获得什么？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让我们一起来走进高顿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8004" y="279369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实习期间免费提供住宿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上海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住宿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5" descr="君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90170" y="1851025"/>
            <a:ext cx="4521200" cy="3255010"/>
          </a:xfrm>
          <a:prstGeom prst="rect">
            <a:avLst/>
          </a:prstGeom>
        </p:spPr>
      </p:pic>
      <p:pic>
        <p:nvPicPr>
          <p:cNvPr id="6" name="图片 6" descr="君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73475" y="1780540"/>
            <a:ext cx="4426585" cy="3396615"/>
          </a:xfrm>
          <a:prstGeom prst="rect">
            <a:avLst/>
          </a:prstGeom>
        </p:spPr>
      </p:pic>
      <p:pic>
        <p:nvPicPr>
          <p:cNvPr id="12" name="图片 3" descr="3850590082843498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745" y="1265555"/>
            <a:ext cx="3150235" cy="4426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大上海团队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氛围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395" y="806450"/>
            <a:ext cx="10104755" cy="589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大上海团队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氛围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826770"/>
            <a:ext cx="10535285" cy="59334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大上海团队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氛围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0620" y="910590"/>
            <a:ext cx="9657080" cy="57384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弧 14"/>
          <p:cNvSpPr/>
          <p:nvPr/>
        </p:nvSpPr>
        <p:spPr>
          <a:xfrm>
            <a:off x="-4385146" y="1724510"/>
            <a:ext cx="8334216" cy="8334216"/>
          </a:xfrm>
          <a:prstGeom prst="arc">
            <a:avLst>
              <a:gd name="adj1" fmla="val 16369723"/>
              <a:gd name="adj2" fmla="val 806701"/>
            </a:avLst>
          </a:prstGeom>
          <a:ln w="3175">
            <a:solidFill>
              <a:srgbClr val="F0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7" name="弧 16"/>
          <p:cNvSpPr/>
          <p:nvPr/>
        </p:nvSpPr>
        <p:spPr>
          <a:xfrm>
            <a:off x="-3912483" y="417342"/>
            <a:ext cx="7945454" cy="7723887"/>
          </a:xfrm>
          <a:prstGeom prst="arc">
            <a:avLst>
              <a:gd name="adj1" fmla="val 16154539"/>
              <a:gd name="adj2" fmla="val 2459074"/>
            </a:avLst>
          </a:prstGeom>
          <a:ln w="3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11618433" y="5737730"/>
            <a:ext cx="73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1"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 descr="校招PPT元素-04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385" y="1550035"/>
            <a:ext cx="2400314" cy="1800000"/>
          </a:xfrm>
          <a:prstGeom prst="rect">
            <a:avLst/>
          </a:prstGeom>
        </p:spPr>
      </p:pic>
      <p:pic>
        <p:nvPicPr>
          <p:cNvPr id="14" name="图片 13" descr="C:\Users\高顿\Desktop\微信公众号\校招ppt素材\校招PPT元素-05(1).jpg校招PPT元素-05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" y="4037331"/>
            <a:ext cx="2400314" cy="180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2150" y="3776980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外派进修计划</a:t>
            </a:r>
            <a:endParaRPr lang="en-US" altLang="zh-CN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6" name="图片 25" descr="C:\Users\高顿\Desktop\微信公众号\校招ppt素材\校招PPT元素-06(1).jpg校招PPT元素-06(1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08370" y="1550035"/>
            <a:ext cx="2400314" cy="18000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341745" y="1315720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20000"/>
              </a:spcBef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员工保险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 descr="C:\Users\高顿\Desktop\微信公众号\校招ppt素材\校招PPT元素-07(1).jpg校招PPT元素-07(1)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08370" y="4046856"/>
            <a:ext cx="2400314" cy="1800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287770" y="3776981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20000"/>
              </a:spcBef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员工互助计划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2149" y="1316037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万无息房贷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标题 5"/>
          <p:cNvSpPr txBox="1"/>
          <p:nvPr/>
        </p:nvSpPr>
        <p:spPr>
          <a:xfrm>
            <a:off x="413343" y="451051"/>
            <a:ext cx="2073183" cy="430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 smtClean="0">
                <a:latin typeface="微软雅黑" panose="020B0503020204020204" charset="-122"/>
                <a:ea typeface="微软雅黑" panose="020B0503020204020204" charset="-122"/>
              </a:rPr>
              <a:t>员工福利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1054100"/>
            <a:ext cx="446088" cy="132207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员工</a:t>
            </a: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福利</a:t>
            </a:r>
            <a:endParaRPr kumimoji="1" lang="zh-CN" altLang="en-US" sz="2000" b="1" spc="3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4" name="图片 33" descr="校招PPT元素-09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670" y="1550035"/>
            <a:ext cx="2400314" cy="1800000"/>
          </a:xfrm>
          <a:prstGeom prst="rect">
            <a:avLst/>
          </a:prstGeom>
        </p:spPr>
      </p:pic>
      <p:pic>
        <p:nvPicPr>
          <p:cNvPr id="35" name="图片 34" descr="校招PPT元素-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670" y="4037331"/>
            <a:ext cx="2400314" cy="1800000"/>
          </a:xfrm>
          <a:prstGeom prst="rect">
            <a:avLst/>
          </a:prstGeom>
        </p:spPr>
      </p:pic>
      <p:pic>
        <p:nvPicPr>
          <p:cNvPr id="36" name="图片 35" descr="校招PPT元素-11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9345" y="4037330"/>
            <a:ext cx="2400935" cy="1800225"/>
          </a:xfrm>
          <a:prstGeom prst="rect">
            <a:avLst/>
          </a:prstGeom>
        </p:spPr>
      </p:pic>
      <p:pic>
        <p:nvPicPr>
          <p:cNvPr id="37" name="图片 36" descr="校招PPT元素-13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9345" y="1550035"/>
            <a:ext cx="2400300" cy="180022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9011284" y="1315720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p>
            <a:pPr algn="ctr" defTabSz="914400">
              <a:spcBef>
                <a:spcPct val="20000"/>
              </a:spcBef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员工俱乐部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489960" y="3776980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p>
            <a:pPr algn="ctr" defTabSz="914400">
              <a:spcBef>
                <a:spcPct val="20000"/>
              </a:spcBef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年度体检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084309" y="3776980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p>
            <a:pPr algn="ctr" defTabSz="914400">
              <a:spcBef>
                <a:spcPct val="20000"/>
              </a:spcBef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节日福利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489960" y="1315720"/>
            <a:ext cx="1842771" cy="40862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 anchor="t">
            <a:spAutoFit/>
          </a:bodyPr>
          <a:p>
            <a:pPr algn="ctr" defTabSz="914400">
              <a:spcBef>
                <a:spcPct val="20000"/>
              </a:spcBef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加班晚餐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弧 14"/>
          <p:cNvSpPr/>
          <p:nvPr/>
        </p:nvSpPr>
        <p:spPr>
          <a:xfrm>
            <a:off x="-4385146" y="1724510"/>
            <a:ext cx="8334216" cy="8334216"/>
          </a:xfrm>
          <a:prstGeom prst="arc">
            <a:avLst>
              <a:gd name="adj1" fmla="val 16369723"/>
              <a:gd name="adj2" fmla="val 806701"/>
            </a:avLst>
          </a:prstGeom>
          <a:ln w="3175">
            <a:solidFill>
              <a:srgbClr val="F0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7" name="弧 16"/>
          <p:cNvSpPr/>
          <p:nvPr/>
        </p:nvSpPr>
        <p:spPr>
          <a:xfrm>
            <a:off x="-3912483" y="417342"/>
            <a:ext cx="7945454" cy="7723887"/>
          </a:xfrm>
          <a:prstGeom prst="arc">
            <a:avLst>
              <a:gd name="adj1" fmla="val 16154539"/>
              <a:gd name="adj2" fmla="val 2459074"/>
            </a:avLst>
          </a:prstGeom>
          <a:ln w="3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11618433" y="5737730"/>
            <a:ext cx="73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1"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1054100"/>
            <a:ext cx="446088" cy="132207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员工</a:t>
            </a: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福利</a:t>
            </a:r>
            <a:endParaRPr kumimoji="1" lang="zh-CN" altLang="en-US" sz="2000" b="1" spc="3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256540"/>
            <a:ext cx="3813810" cy="6343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55" y="257175"/>
            <a:ext cx="3957955" cy="63442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893810" y="1607185"/>
            <a:ext cx="246697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、在职优秀员工每年都有机会免费参加外派进修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、考试公平公正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、公司累计战功获取报考机会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、公司重视每位员工的教育和学习力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弧 14"/>
          <p:cNvSpPr/>
          <p:nvPr/>
        </p:nvSpPr>
        <p:spPr>
          <a:xfrm>
            <a:off x="-4385146" y="1724510"/>
            <a:ext cx="8334216" cy="8334216"/>
          </a:xfrm>
          <a:prstGeom prst="arc">
            <a:avLst>
              <a:gd name="adj1" fmla="val 16369723"/>
              <a:gd name="adj2" fmla="val 806701"/>
            </a:avLst>
          </a:prstGeom>
          <a:ln w="3175">
            <a:solidFill>
              <a:srgbClr val="F0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7" name="弧 16"/>
          <p:cNvSpPr/>
          <p:nvPr/>
        </p:nvSpPr>
        <p:spPr>
          <a:xfrm>
            <a:off x="-3912483" y="417342"/>
            <a:ext cx="7945454" cy="7723887"/>
          </a:xfrm>
          <a:prstGeom prst="arc">
            <a:avLst>
              <a:gd name="adj1" fmla="val 16154539"/>
              <a:gd name="adj2" fmla="val 2459074"/>
            </a:avLst>
          </a:prstGeom>
          <a:ln w="3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11618433" y="5737730"/>
            <a:ext cx="73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</a:t>
            </a:r>
            <a:endParaRPr kumimoji="1"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1054100"/>
            <a:ext cx="446088" cy="132207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员工</a:t>
            </a: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福利</a:t>
            </a:r>
            <a:endParaRPr kumimoji="1" lang="zh-CN" altLang="en-US" sz="2000" b="1" spc="3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191135"/>
            <a:ext cx="3566795" cy="6476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885" y="191770"/>
            <a:ext cx="3839210" cy="64757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090" y="360680"/>
            <a:ext cx="3281680" cy="6137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弧 14"/>
          <p:cNvSpPr/>
          <p:nvPr/>
        </p:nvSpPr>
        <p:spPr>
          <a:xfrm>
            <a:off x="-4385146" y="1724510"/>
            <a:ext cx="8334216" cy="8334216"/>
          </a:xfrm>
          <a:prstGeom prst="arc">
            <a:avLst>
              <a:gd name="adj1" fmla="val 16369723"/>
              <a:gd name="adj2" fmla="val 806701"/>
            </a:avLst>
          </a:prstGeom>
          <a:ln w="3175">
            <a:solidFill>
              <a:srgbClr val="F0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7" name="弧 16"/>
          <p:cNvSpPr/>
          <p:nvPr/>
        </p:nvSpPr>
        <p:spPr>
          <a:xfrm>
            <a:off x="-3912483" y="407817"/>
            <a:ext cx="7945454" cy="7723887"/>
          </a:xfrm>
          <a:prstGeom prst="arc">
            <a:avLst>
              <a:gd name="adj1" fmla="val 16154539"/>
              <a:gd name="adj2" fmla="val 2459074"/>
            </a:avLst>
          </a:prstGeom>
          <a:ln w="3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l="9123" t="16856" r="8405" b="15571"/>
          <a:stretch>
            <a:fillRect/>
          </a:stretch>
        </p:blipFill>
        <p:spPr>
          <a:xfrm>
            <a:off x="1503680" y="1335405"/>
            <a:ext cx="9507855" cy="4384675"/>
          </a:xfrm>
          <a:prstGeom prst="rect">
            <a:avLst/>
          </a:prstGeom>
        </p:spPr>
      </p:pic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93525" y="915035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kern="1200" cap="none" spc="30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高顿合伙人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P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高顿-标志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40" y="-358140"/>
            <a:ext cx="3103245" cy="21939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51450" y="448310"/>
            <a:ext cx="44386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感兴趣的</a:t>
            </a:r>
            <a:r>
              <a:rPr lang="zh-CN" altLang="en-US" sz="2800" b="1">
                <a:solidFill>
                  <a:schemeClr val="bg1"/>
                </a:solidFill>
              </a:rPr>
              <a:t>话</a:t>
            </a:r>
            <a:endParaRPr lang="zh-CN" altLang="en-US" sz="2800" b="1">
              <a:solidFill>
                <a:schemeClr val="bg1"/>
              </a:solidFill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赶紧扫码投递</a:t>
            </a:r>
            <a:r>
              <a:rPr lang="zh-CN" altLang="en-US" sz="2800" b="1">
                <a:solidFill>
                  <a:schemeClr val="bg1"/>
                </a:solidFill>
              </a:rPr>
              <a:t>简历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2125" y="5581015"/>
            <a:ext cx="11318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王老师：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17132198049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（微信同号）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邮箱：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2468705189@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qq.com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文本框 6"/>
          <p:cNvSpPr txBox="1"/>
          <p:nvPr/>
        </p:nvSpPr>
        <p:spPr>
          <a:xfrm>
            <a:off x="768350" y="1001713"/>
            <a:ext cx="10383838" cy="8655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40000"/>
              </a:lnSpc>
            </a:pPr>
            <a:r>
              <a:rPr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顿教育成立于</a:t>
            </a:r>
            <a:r>
              <a:rPr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2006</a:t>
            </a:r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致</a:t>
            </a:r>
            <a:r>
              <a:rPr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力于构建终身智慧财经教育生态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506" name="组 5"/>
          <p:cNvGrpSpPr/>
          <p:nvPr/>
        </p:nvGrpSpPr>
        <p:grpSpPr>
          <a:xfrm>
            <a:off x="781050" y="1958975"/>
            <a:ext cx="10609263" cy="4310063"/>
            <a:chOff x="1048767" y="1772441"/>
            <a:chExt cx="10609391" cy="4309980"/>
          </a:xfrm>
        </p:grpSpPr>
        <p:sp>
          <p:nvSpPr>
            <p:cNvPr id="15" name="椭圆 14"/>
            <p:cNvSpPr/>
            <p:nvPr/>
          </p:nvSpPr>
          <p:spPr>
            <a:xfrm>
              <a:off x="3953927" y="3153539"/>
              <a:ext cx="1543069" cy="1543020"/>
            </a:xfrm>
            <a:prstGeom prst="ellipse">
              <a:avLst/>
            </a:prstGeom>
            <a:noFill/>
            <a:ln w="1778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630073" y="2829696"/>
              <a:ext cx="2190776" cy="2190708"/>
            </a:xfrm>
            <a:prstGeom prst="ellipse">
              <a:avLst/>
            </a:prstGeom>
            <a:noFill/>
            <a:ln w="12700"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弧 17"/>
            <p:cNvSpPr/>
            <p:nvPr/>
          </p:nvSpPr>
          <p:spPr>
            <a:xfrm>
              <a:off x="3269707" y="2467753"/>
              <a:ext cx="2905160" cy="2905069"/>
            </a:xfrm>
            <a:prstGeom prst="arc">
              <a:avLst>
                <a:gd name="adj1" fmla="val 5465540"/>
                <a:gd name="adj2" fmla="val 10740672"/>
              </a:avLst>
            </a:prstGeom>
            <a:ln w="330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弧 18"/>
            <p:cNvSpPr/>
            <p:nvPr/>
          </p:nvSpPr>
          <p:spPr>
            <a:xfrm>
              <a:off x="3252244" y="2439178"/>
              <a:ext cx="3025812" cy="3025717"/>
            </a:xfrm>
            <a:prstGeom prst="arc">
              <a:avLst>
                <a:gd name="adj1" fmla="val 16271709"/>
                <a:gd name="adj2" fmla="val 208662"/>
              </a:avLst>
            </a:prstGeom>
            <a:ln w="330200">
              <a:solidFill>
                <a:srgbClr val="FB9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弧 19"/>
            <p:cNvSpPr/>
            <p:nvPr/>
          </p:nvSpPr>
          <p:spPr>
            <a:xfrm>
              <a:off x="3404645" y="2593163"/>
              <a:ext cx="2635282" cy="2636786"/>
            </a:xfrm>
            <a:prstGeom prst="arc">
              <a:avLst>
                <a:gd name="adj1" fmla="val 10902060"/>
                <a:gd name="adj2" fmla="val 16119865"/>
              </a:avLst>
            </a:prstGeom>
            <a:ln w="330200">
              <a:solidFill>
                <a:srgbClr val="FF6D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877589" y="2074060"/>
              <a:ext cx="3694158" cy="3692454"/>
            </a:xfrm>
            <a:prstGeom prst="ellipse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弧 22"/>
            <p:cNvSpPr/>
            <p:nvPr/>
          </p:nvSpPr>
          <p:spPr>
            <a:xfrm>
              <a:off x="2660099" y="1823240"/>
              <a:ext cx="4210101" cy="4208382"/>
            </a:xfrm>
            <a:prstGeom prst="arc">
              <a:avLst>
                <a:gd name="adj1" fmla="val 16200000"/>
                <a:gd name="adj2" fmla="val 5392599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弧 23"/>
            <p:cNvSpPr/>
            <p:nvPr/>
          </p:nvSpPr>
          <p:spPr>
            <a:xfrm>
              <a:off x="2610886" y="1772441"/>
              <a:ext cx="4310115" cy="4309980"/>
            </a:xfrm>
            <a:prstGeom prst="arc">
              <a:avLst>
                <a:gd name="adj1" fmla="val 5635478"/>
                <a:gd name="adj2" fmla="val 10762266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6" name="直线连接符 25"/>
            <p:cNvCxnSpPr/>
            <p:nvPr/>
          </p:nvCxnSpPr>
          <p:spPr>
            <a:xfrm>
              <a:off x="2610886" y="3952037"/>
              <a:ext cx="793760" cy="0"/>
            </a:xfrm>
            <a:prstGeom prst="line">
              <a:avLst/>
            </a:prstGeom>
            <a:ln>
              <a:solidFill>
                <a:srgbClr val="F08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27"/>
            <p:cNvCxnSpPr/>
            <p:nvPr/>
          </p:nvCxnSpPr>
          <p:spPr>
            <a:xfrm>
              <a:off x="4765150" y="5285511"/>
              <a:ext cx="0" cy="746111"/>
            </a:xfrm>
            <a:prstGeom prst="line">
              <a:avLst/>
            </a:prstGeom>
            <a:ln>
              <a:solidFill>
                <a:srgbClr val="F08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6374894" y="5193438"/>
              <a:ext cx="77788" cy="777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5517634" y="5833188"/>
              <a:ext cx="77788" cy="761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693437" y="4587025"/>
              <a:ext cx="77789" cy="777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931565" y="5106127"/>
              <a:ext cx="77789" cy="777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767011" y="4298105"/>
              <a:ext cx="117476" cy="117473"/>
            </a:xfrm>
            <a:prstGeom prst="ellipse">
              <a:avLst/>
            </a:prstGeom>
            <a:solidFill>
              <a:srgbClr val="FB9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785924" y="2074060"/>
              <a:ext cx="117476" cy="117473"/>
            </a:xfrm>
            <a:prstGeom prst="ellipse">
              <a:avLst/>
            </a:prstGeom>
            <a:solidFill>
              <a:srgbClr val="FB9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3" name="文本框 41"/>
            <p:cNvSpPr txBox="1"/>
            <p:nvPr/>
          </p:nvSpPr>
          <p:spPr>
            <a:xfrm>
              <a:off x="6649913" y="2015011"/>
              <a:ext cx="969645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证书培训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24" name="文本框 42"/>
            <p:cNvSpPr txBox="1"/>
            <p:nvPr/>
          </p:nvSpPr>
          <p:spPr>
            <a:xfrm>
              <a:off x="6649913" y="2311556"/>
              <a:ext cx="5008245" cy="26035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</a:rPr>
                <a:t>国际：ACCA、CMA、CFA、FRM、CWM、CQF、CAIA、USCPA</a:t>
              </a:r>
              <a:endParaRPr lang="zh-CN" altLang="en-US" sz="1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6743199" y="3351974"/>
              <a:ext cx="77788" cy="777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6" name="文本框 48"/>
            <p:cNvSpPr txBox="1"/>
            <p:nvPr/>
          </p:nvSpPr>
          <p:spPr>
            <a:xfrm>
              <a:off x="6952808" y="4202586"/>
              <a:ext cx="1000760" cy="306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400" b="1">
                  <a:latin typeface="微软雅黑" panose="020B0503020204020204" charset="-122"/>
                  <a:ea typeface="微软雅黑" panose="020B0503020204020204" charset="-122"/>
                </a:rPr>
                <a:t>职业教育</a:t>
              </a:r>
              <a:endParaRPr lang="zh-CN" altLang="en-US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27" name="文本框 51"/>
            <p:cNvSpPr txBox="1"/>
            <p:nvPr/>
          </p:nvSpPr>
          <p:spPr>
            <a:xfrm>
              <a:off x="1048767" y="4488336"/>
              <a:ext cx="1562100" cy="2755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</a:rPr>
                <a:t>高顿考研、高顿留学</a:t>
              </a: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28" name="文本框 52"/>
            <p:cNvSpPr txBox="1"/>
            <p:nvPr/>
          </p:nvSpPr>
          <p:spPr>
            <a:xfrm>
              <a:off x="1798067" y="5010306"/>
              <a:ext cx="1185545" cy="2755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</a:rPr>
                <a:t>海外预科项目</a:t>
              </a: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29" name="文本框 53"/>
            <p:cNvSpPr txBox="1"/>
            <p:nvPr/>
          </p:nvSpPr>
          <p:spPr>
            <a:xfrm rot="629947">
              <a:off x="4849871" y="2295286"/>
              <a:ext cx="405353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专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0" name="文本框 54"/>
            <p:cNvSpPr txBox="1"/>
            <p:nvPr/>
          </p:nvSpPr>
          <p:spPr>
            <a:xfrm rot="1640229">
              <a:off x="5189330" y="2406251"/>
              <a:ext cx="405353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业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1" name="文本框 55"/>
            <p:cNvSpPr txBox="1"/>
            <p:nvPr/>
          </p:nvSpPr>
          <p:spPr>
            <a:xfrm rot="2389291">
              <a:off x="5527244" y="2628450"/>
              <a:ext cx="405353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财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2" name="文本框 56"/>
            <p:cNvSpPr txBox="1"/>
            <p:nvPr/>
          </p:nvSpPr>
          <p:spPr>
            <a:xfrm rot="3414553">
              <a:off x="5796533" y="2884478"/>
              <a:ext cx="405353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经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3" name="文本框 57"/>
            <p:cNvSpPr txBox="1"/>
            <p:nvPr/>
          </p:nvSpPr>
          <p:spPr>
            <a:xfrm rot="4322985">
              <a:off x="5978078" y="3198646"/>
              <a:ext cx="385445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教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4" name="文本框 58"/>
            <p:cNvSpPr txBox="1"/>
            <p:nvPr/>
          </p:nvSpPr>
          <p:spPr>
            <a:xfrm rot="4619468">
              <a:off x="6067481" y="3557825"/>
              <a:ext cx="405353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育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5" name="文本框 59"/>
            <p:cNvSpPr txBox="1"/>
            <p:nvPr/>
          </p:nvSpPr>
          <p:spPr>
            <a:xfrm rot="-9670991">
              <a:off x="3969325" y="5125296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学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6" name="文本框 60"/>
            <p:cNvSpPr txBox="1"/>
            <p:nvPr/>
          </p:nvSpPr>
          <p:spPr>
            <a:xfrm rot="-8445587">
              <a:off x="3625686" y="4915055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业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7" name="文本框 61"/>
            <p:cNvSpPr txBox="1"/>
            <p:nvPr/>
          </p:nvSpPr>
          <p:spPr>
            <a:xfrm rot="-7669755">
              <a:off x="3348374" y="4634194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深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8" name="文本框 62"/>
            <p:cNvSpPr txBox="1"/>
            <p:nvPr/>
          </p:nvSpPr>
          <p:spPr>
            <a:xfrm rot="-7004143">
              <a:off x="3133419" y="4259854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造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39" name="文本框 64"/>
            <p:cNvSpPr txBox="1"/>
            <p:nvPr/>
          </p:nvSpPr>
          <p:spPr>
            <a:xfrm rot="-4032905">
              <a:off x="3303756" y="3249005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创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40" name="文本框 65"/>
            <p:cNvSpPr txBox="1"/>
            <p:nvPr/>
          </p:nvSpPr>
          <p:spPr>
            <a:xfrm rot="-3329605">
              <a:off x="3435889" y="3011061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新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41" name="文本框 66"/>
            <p:cNvSpPr txBox="1"/>
            <p:nvPr/>
          </p:nvSpPr>
          <p:spPr>
            <a:xfrm rot="-2946359">
              <a:off x="3608925" y="2795881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业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42" name="文本框 67"/>
            <p:cNvSpPr txBox="1"/>
            <p:nvPr/>
          </p:nvSpPr>
          <p:spPr>
            <a:xfrm rot="-1812773">
              <a:off x="3826836" y="2628219"/>
              <a:ext cx="405353" cy="3371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务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543" name="文本框 69"/>
            <p:cNvSpPr txBox="1"/>
            <p:nvPr/>
          </p:nvSpPr>
          <p:spPr>
            <a:xfrm>
              <a:off x="6649869" y="2553697"/>
              <a:ext cx="4009803" cy="42989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</a:rPr>
                <a:t>国内：</a:t>
              </a:r>
              <a:r>
                <a:rPr lang="en-US" altLang="zh-CN" sz="1100">
                  <a:latin typeface="微软雅黑" panose="020B0503020204020204" charset="-122"/>
                  <a:ea typeface="微软雅黑" panose="020B0503020204020204" charset="-122"/>
                </a:rPr>
                <a:t>CPA</a:t>
              </a:r>
              <a:r>
                <a:rPr lang="zh-CN" altLang="en-US" sz="1100">
                  <a:latin typeface="微软雅黑" panose="020B0503020204020204" charset="-122"/>
                  <a:ea typeface="微软雅黑" panose="020B0503020204020204" charset="-122"/>
                </a:rPr>
                <a:t>、审计师、税务师、管理会计师、初/中/高级会计职称、基金/银行/证券/期货从业、初/中级经济师。</a:t>
              </a:r>
              <a:endParaRPr lang="zh-CN" altLang="en-US" sz="1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6051040" y="5522044"/>
              <a:ext cx="77788" cy="777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45" name="文本框 74"/>
            <p:cNvSpPr txBox="1"/>
            <p:nvPr/>
          </p:nvSpPr>
          <p:spPr>
            <a:xfrm>
              <a:off x="2171447" y="5524656"/>
              <a:ext cx="1374140" cy="2755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</a:rPr>
                <a:t>高顿国际商学院</a:t>
              </a: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455446" y="5636342"/>
              <a:ext cx="77789" cy="7778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弧 76"/>
            <p:cNvSpPr/>
            <p:nvPr/>
          </p:nvSpPr>
          <p:spPr>
            <a:xfrm>
              <a:off x="2734712" y="1951826"/>
              <a:ext cx="3919585" cy="3919462"/>
            </a:xfrm>
            <a:prstGeom prst="arc">
              <a:avLst>
                <a:gd name="adj1" fmla="val 10888014"/>
                <a:gd name="adj2" fmla="val 16142804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8" name="直线连接符 77"/>
            <p:cNvCxnSpPr/>
            <p:nvPr/>
          </p:nvCxnSpPr>
          <p:spPr>
            <a:xfrm>
              <a:off x="4655611" y="1951826"/>
              <a:ext cx="19050" cy="596889"/>
            </a:xfrm>
            <a:prstGeom prst="line">
              <a:avLst/>
            </a:prstGeom>
            <a:ln>
              <a:solidFill>
                <a:srgbClr val="F08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椭圆 78"/>
            <p:cNvSpPr/>
            <p:nvPr/>
          </p:nvSpPr>
          <p:spPr>
            <a:xfrm>
              <a:off x="3112542" y="2663012"/>
              <a:ext cx="77789" cy="761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08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50" name="文本框 79"/>
            <p:cNvSpPr txBox="1"/>
            <p:nvPr/>
          </p:nvSpPr>
          <p:spPr>
            <a:xfrm>
              <a:off x="1184022" y="2378485"/>
              <a:ext cx="1859929" cy="64516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r"/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</a:rPr>
                <a:t>四/六级、薪税师、</a:t>
              </a: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/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</a:rPr>
                <a:t>心理咨询师、</a:t>
              </a: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/>
              <a:r>
                <a:rPr lang="zh-CN" altLang="en-US" sz="1200">
                  <a:latin typeface="微软雅黑" panose="020B0503020204020204" charset="-122"/>
                  <a:ea typeface="微软雅黑" panose="020B0503020204020204" charset="-122"/>
                </a:rPr>
                <a:t>建造师（一/二级）。</a:t>
              </a: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1551" name="图片 80"/>
            <p:cNvPicPr>
              <a:picLocks noChangeAspect="1"/>
            </p:cNvPicPr>
            <p:nvPr/>
          </p:nvPicPr>
          <p:blipFill>
            <a:blip r:embed="rId1"/>
            <a:srcRect l="17659" t="33597" r="18433" b="37125"/>
            <a:stretch>
              <a:fillRect/>
            </a:stretch>
          </p:blipFill>
          <p:spPr>
            <a:xfrm>
              <a:off x="4072252" y="3673840"/>
              <a:ext cx="1263267" cy="40930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矩形 1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直角三角形 7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557" name="文本框 8"/>
          <p:cNvSpPr txBox="1"/>
          <p:nvPr/>
        </p:nvSpPr>
        <p:spPr>
          <a:xfrm flipH="1">
            <a:off x="11674475" y="1054100"/>
            <a:ext cx="446088" cy="13223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生态布局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58" name="文本框 9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559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12" name="椭圆 1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61" name="文本框 12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562" name="文本框 13"/>
          <p:cNvSpPr txBox="1"/>
          <p:nvPr/>
        </p:nvSpPr>
        <p:spPr>
          <a:xfrm>
            <a:off x="781050" y="447675"/>
            <a:ext cx="4616450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000" b="1">
                <a:solidFill>
                  <a:srgbClr val="FF6D03"/>
                </a:solidFill>
                <a:latin typeface="微软雅黑" panose="020B0503020204020204" charset="-122"/>
                <a:ea typeface="微软雅黑" panose="020B0503020204020204" charset="-122"/>
                <a:sym typeface="等线" panose="02010600030101010101" pitchFamily="2" charset="-122"/>
              </a:rPr>
              <a:t>√ </a:t>
            </a:r>
            <a:r>
              <a:rPr lang="zh-CN" altLang="en-US" sz="2000" b="1">
                <a:solidFill>
                  <a:srgbClr val="FF6D03"/>
                </a:solidFill>
                <a:latin typeface="微软雅黑" panose="020B0503020204020204" charset="-122"/>
                <a:ea typeface="微软雅黑" panose="020B0503020204020204" charset="-122"/>
                <a:sym typeface="等线" panose="02010600030101010101" pitchFamily="2" charset="-122"/>
              </a:rPr>
              <a:t>多维战略布局</a:t>
            </a:r>
            <a:endParaRPr lang="zh-CN" altLang="en-US" sz="2000" b="1">
              <a:solidFill>
                <a:srgbClr val="FF6D03"/>
              </a:solidFill>
              <a:latin typeface="微软雅黑" panose="020B0503020204020204" charset="-122"/>
              <a:ea typeface="微软雅黑" panose="020B0503020204020204" charset="-122"/>
              <a:sym typeface="等线" panose="02010600030101010101" pitchFamily="2" charset="-122"/>
            </a:endParaRPr>
          </a:p>
        </p:txBody>
      </p:sp>
      <p:sp>
        <p:nvSpPr>
          <p:cNvPr id="21563" name="文本框 15"/>
          <p:cNvSpPr txBox="1"/>
          <p:nvPr/>
        </p:nvSpPr>
        <p:spPr>
          <a:xfrm>
            <a:off x="6684963" y="3429000"/>
            <a:ext cx="1211262" cy="3063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泛财经教育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64" name="文本框 24"/>
          <p:cNvSpPr txBox="1"/>
          <p:nvPr/>
        </p:nvSpPr>
        <p:spPr>
          <a:xfrm>
            <a:off x="6684963" y="3732213"/>
            <a:ext cx="4010025" cy="4302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1100">
                <a:latin typeface="微软雅黑" panose="020B0503020204020204" charset="-122"/>
                <a:ea typeface="微软雅黑" panose="020B0503020204020204" charset="-122"/>
              </a:rPr>
              <a:t>个人税务、金融实操、青少年财商素质教育、投资理财（A股及K线市场交易技巧）。</a:t>
            </a:r>
            <a:endParaRPr lang="zh-CN" altLang="zh-CN" sz="1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弧 18"/>
          <p:cNvSpPr/>
          <p:nvPr/>
        </p:nvSpPr>
        <p:spPr>
          <a:xfrm rot="5580000">
            <a:off x="3001963" y="2589213"/>
            <a:ext cx="2905125" cy="3067050"/>
          </a:xfrm>
          <a:prstGeom prst="arc">
            <a:avLst>
              <a:gd name="adj1" fmla="val 16433381"/>
              <a:gd name="adj2" fmla="val 21323113"/>
            </a:avLst>
          </a:prstGeom>
          <a:ln w="330200">
            <a:solidFill>
              <a:srgbClr val="FB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566" name="文本框 35"/>
          <p:cNvSpPr txBox="1"/>
          <p:nvPr/>
        </p:nvSpPr>
        <p:spPr>
          <a:xfrm rot="7200000">
            <a:off x="5684838" y="4541838"/>
            <a:ext cx="412750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职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67" name="文本框 36"/>
          <p:cNvSpPr txBox="1"/>
          <p:nvPr/>
        </p:nvSpPr>
        <p:spPr>
          <a:xfrm rot="7200000">
            <a:off x="5456238" y="4881563"/>
            <a:ext cx="412750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业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68" name="文本框 39"/>
          <p:cNvSpPr txBox="1"/>
          <p:nvPr/>
        </p:nvSpPr>
        <p:spPr>
          <a:xfrm rot="8280000">
            <a:off x="5172075" y="5130800"/>
            <a:ext cx="412750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进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69" name="文本框 40"/>
          <p:cNvSpPr txBox="1"/>
          <p:nvPr/>
        </p:nvSpPr>
        <p:spPr>
          <a:xfrm rot="9420000">
            <a:off x="4781550" y="5343525"/>
            <a:ext cx="412750" cy="3381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阶</a:t>
            </a:r>
            <a:endParaRPr lang="zh-CN" altLang="en-US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70" name="文本框 44"/>
          <p:cNvSpPr txBox="1"/>
          <p:nvPr/>
        </p:nvSpPr>
        <p:spPr>
          <a:xfrm>
            <a:off x="6684963" y="4695825"/>
            <a:ext cx="4010025" cy="5984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1100">
                <a:latin typeface="微软雅黑" panose="020B0503020204020204" charset="-122"/>
                <a:ea typeface="微软雅黑" panose="020B0503020204020204" charset="-122"/>
              </a:rPr>
              <a:t>轻课、大师课、HI实习、会计学院、金融招聘、税务实操、财经求职、小马学长、高顿MBA、GIFT微学院、岗位微学院、企业财税实务、高顿学位教育中心。</a:t>
            </a:r>
            <a:endParaRPr lang="zh-CN" altLang="zh-CN" sz="1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71" name="文本框 68"/>
          <p:cNvSpPr txBox="1"/>
          <p:nvPr/>
        </p:nvSpPr>
        <p:spPr>
          <a:xfrm>
            <a:off x="6303963" y="5395913"/>
            <a:ext cx="1000125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招考教育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72" name="文本框 72"/>
          <p:cNvSpPr txBox="1"/>
          <p:nvPr/>
        </p:nvSpPr>
        <p:spPr>
          <a:xfrm>
            <a:off x="6303963" y="5727700"/>
            <a:ext cx="4010025" cy="260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1100">
                <a:latin typeface="微软雅黑" panose="020B0503020204020204" charset="-122"/>
                <a:ea typeface="微软雅黑" panose="020B0503020204020204" charset="-122"/>
              </a:rPr>
              <a:t>公务员、教师资格证、银行招聘考试、农信社招聘考试。</a:t>
            </a:r>
            <a:endParaRPr lang="zh-CN" altLang="zh-CN" sz="1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08" name="文本框 4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7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714" name="文本框 55"/>
          <p:cNvSpPr txBox="1"/>
          <p:nvPr/>
        </p:nvSpPr>
        <p:spPr>
          <a:xfrm flipH="1">
            <a:off x="11674475" y="1054100"/>
            <a:ext cx="446088" cy="22463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高顿教育大事记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715" name="文本框 56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716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13" name="椭圆 12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718" name="文本框 14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21" name="图片 120" descr="曲线-1111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6680" y="1508760"/>
            <a:ext cx="10829925" cy="3951605"/>
          </a:xfrm>
          <a:prstGeom prst="rect">
            <a:avLst/>
          </a:prstGeom>
        </p:spPr>
      </p:pic>
      <p:sp>
        <p:nvSpPr>
          <p:cNvPr id="178" name="任意多边形 177"/>
          <p:cNvSpPr/>
          <p:nvPr/>
        </p:nvSpPr>
        <p:spPr>
          <a:xfrm rot="1620000">
            <a:off x="10774680" y="1460500"/>
            <a:ext cx="307975" cy="307975"/>
          </a:xfrm>
          <a:custGeom>
            <a:avLst/>
            <a:gdLst>
              <a:gd name="connsiteX0" fmla="*/ 0 w 590"/>
              <a:gd name="connsiteY0" fmla="*/ 590 h 590"/>
              <a:gd name="connsiteX1" fmla="*/ 295 w 590"/>
              <a:gd name="connsiteY1" fmla="*/ 0 h 590"/>
              <a:gd name="connsiteX2" fmla="*/ 590 w 590"/>
              <a:gd name="connsiteY2" fmla="*/ 590 h 590"/>
              <a:gd name="connsiteX3" fmla="*/ 296 w 590"/>
              <a:gd name="connsiteY3" fmla="*/ 353 h 590"/>
              <a:gd name="connsiteX4" fmla="*/ 0 w 590"/>
              <a:gd name="connsiteY4" fmla="*/ 590 h 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" h="590">
                <a:moveTo>
                  <a:pt x="0" y="590"/>
                </a:moveTo>
                <a:lnTo>
                  <a:pt x="295" y="0"/>
                </a:lnTo>
                <a:lnTo>
                  <a:pt x="590" y="590"/>
                </a:lnTo>
                <a:lnTo>
                  <a:pt x="296" y="353"/>
                </a:lnTo>
                <a:lnTo>
                  <a:pt x="0" y="590"/>
                </a:lnTo>
                <a:close/>
              </a:path>
            </a:pathLst>
          </a:custGeom>
          <a:solidFill>
            <a:srgbClr val="12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 b="1"/>
          </a:p>
        </p:txBody>
      </p:sp>
      <p:sp>
        <p:nvSpPr>
          <p:cNvPr id="131" name="文本框 130"/>
          <p:cNvSpPr txBox="1"/>
          <p:nvPr/>
        </p:nvSpPr>
        <p:spPr>
          <a:xfrm>
            <a:off x="279400" y="1176655"/>
            <a:ext cx="4267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高顿发展历程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1373924" y="3294380"/>
            <a:ext cx="2081530" cy="2039620"/>
            <a:chOff x="5128" y="4807"/>
            <a:chExt cx="2400" cy="3212"/>
          </a:xfrm>
        </p:grpSpPr>
        <p:grpSp>
          <p:nvGrpSpPr>
            <p:cNvPr id="104" name="组合 103"/>
            <p:cNvGrpSpPr/>
            <p:nvPr/>
          </p:nvGrpSpPr>
          <p:grpSpPr>
            <a:xfrm>
              <a:off x="5293" y="7719"/>
              <a:ext cx="300" cy="300"/>
              <a:chOff x="1663" y="9534"/>
              <a:chExt cx="300" cy="300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1731" y="9602"/>
                <a:ext cx="165" cy="165"/>
              </a:xfrm>
              <a:prstGeom prst="ellipse">
                <a:avLst/>
              </a:prstGeom>
              <a:solidFill>
                <a:srgbClr val="1248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1663" y="9534"/>
                <a:ext cx="300" cy="300"/>
              </a:xfrm>
              <a:prstGeom prst="ellipse">
                <a:avLst/>
              </a:prstGeom>
              <a:noFill/>
              <a:ln>
                <a:solidFill>
                  <a:srgbClr val="1248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5128" y="4807"/>
              <a:ext cx="2400" cy="2912"/>
              <a:chOff x="5112" y="5383"/>
              <a:chExt cx="2400" cy="2912"/>
            </a:xfrm>
          </p:grpSpPr>
          <p:cxnSp>
            <p:nvCxnSpPr>
              <p:cNvPr id="108" name="直接连接符 107"/>
              <p:cNvCxnSpPr>
                <a:stCxn id="106" idx="0"/>
              </p:cNvCxnSpPr>
              <p:nvPr/>
            </p:nvCxnSpPr>
            <p:spPr>
              <a:xfrm flipV="1">
                <a:off x="5427" y="6377"/>
                <a:ext cx="2" cy="1918"/>
              </a:xfrm>
              <a:prstGeom prst="line">
                <a:avLst/>
              </a:prstGeom>
              <a:ln>
                <a:solidFill>
                  <a:srgbClr val="1248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组合 108"/>
              <p:cNvGrpSpPr/>
              <p:nvPr/>
            </p:nvGrpSpPr>
            <p:grpSpPr>
              <a:xfrm>
                <a:off x="5112" y="5383"/>
                <a:ext cx="2400" cy="1251"/>
                <a:chOff x="2636" y="5315"/>
                <a:chExt cx="2400" cy="1251"/>
              </a:xfrm>
            </p:grpSpPr>
            <p:sp>
              <p:nvSpPr>
                <p:cNvPr id="110" name="文本框 109"/>
                <p:cNvSpPr txBox="1"/>
                <p:nvPr/>
              </p:nvSpPr>
              <p:spPr>
                <a:xfrm>
                  <a:off x="3101" y="5938"/>
                  <a:ext cx="1642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000" b="1">
                      <a:solidFill>
                        <a:srgbClr val="1095D8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2009</a:t>
                  </a:r>
                  <a:endParaRPr lang="en-US" altLang="zh-CN" sz="2000" b="1">
                    <a:solidFill>
                      <a:srgbClr val="1095D8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11" name="文本框 110"/>
                <p:cNvSpPr txBox="1"/>
                <p:nvPr/>
              </p:nvSpPr>
              <p:spPr>
                <a:xfrm>
                  <a:off x="2636" y="5315"/>
                  <a:ext cx="2400" cy="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>
                    <a:lnSpc>
                      <a:spcPct val="110000"/>
                    </a:lnSpc>
                  </a:pPr>
                  <a:r>
                    <a:rPr lang="zh-CN" altLang="en-US" sz="1400" b="1">
                      <a:solidFill>
                        <a:srgbClr val="FF0000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高顿研究院成立</a:t>
                  </a:r>
                  <a:endPara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113" name="组合 112"/>
          <p:cNvGrpSpPr/>
          <p:nvPr/>
        </p:nvGrpSpPr>
        <p:grpSpPr>
          <a:xfrm>
            <a:off x="1829435" y="4131945"/>
            <a:ext cx="1840230" cy="2065655"/>
            <a:chOff x="7073" y="6024"/>
            <a:chExt cx="2898" cy="3253"/>
          </a:xfrm>
        </p:grpSpPr>
        <p:grpSp>
          <p:nvGrpSpPr>
            <p:cNvPr id="125" name="组合 124"/>
            <p:cNvGrpSpPr/>
            <p:nvPr/>
          </p:nvGrpSpPr>
          <p:grpSpPr>
            <a:xfrm>
              <a:off x="8204" y="7617"/>
              <a:ext cx="300" cy="300"/>
              <a:chOff x="1663" y="9534"/>
              <a:chExt cx="300" cy="300"/>
            </a:xfrm>
          </p:grpSpPr>
          <p:sp>
            <p:nvSpPr>
              <p:cNvPr id="126" name="椭圆 125"/>
              <p:cNvSpPr/>
              <p:nvPr/>
            </p:nvSpPr>
            <p:spPr>
              <a:xfrm>
                <a:off x="1731" y="9602"/>
                <a:ext cx="165" cy="165"/>
              </a:xfrm>
              <a:prstGeom prst="ellipse">
                <a:avLst/>
              </a:prstGeom>
              <a:solidFill>
                <a:srgbClr val="1248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1663" y="9534"/>
                <a:ext cx="300" cy="300"/>
              </a:xfrm>
              <a:prstGeom prst="ellipse">
                <a:avLst/>
              </a:prstGeom>
              <a:noFill/>
              <a:ln>
                <a:solidFill>
                  <a:srgbClr val="1248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</p:grpSp>
        <p:grpSp>
          <p:nvGrpSpPr>
            <p:cNvPr id="128" name="组合 127"/>
            <p:cNvGrpSpPr/>
            <p:nvPr/>
          </p:nvGrpSpPr>
          <p:grpSpPr>
            <a:xfrm>
              <a:off x="7073" y="6024"/>
              <a:ext cx="2898" cy="3253"/>
              <a:chOff x="943" y="6577"/>
              <a:chExt cx="2898" cy="3253"/>
            </a:xfrm>
          </p:grpSpPr>
          <p:grpSp>
            <p:nvGrpSpPr>
              <p:cNvPr id="129" name="组合 128"/>
              <p:cNvGrpSpPr/>
              <p:nvPr/>
            </p:nvGrpSpPr>
            <p:grpSpPr>
              <a:xfrm>
                <a:off x="943" y="6577"/>
                <a:ext cx="2898" cy="3253"/>
                <a:chOff x="943" y="6577"/>
                <a:chExt cx="2898" cy="3253"/>
              </a:xfrm>
            </p:grpSpPr>
            <p:sp>
              <p:nvSpPr>
                <p:cNvPr id="130" name="文本框 129"/>
                <p:cNvSpPr txBox="1"/>
                <p:nvPr/>
              </p:nvSpPr>
              <p:spPr>
                <a:xfrm>
                  <a:off x="2142" y="6577"/>
                  <a:ext cx="1699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000" b="1">
                      <a:solidFill>
                        <a:srgbClr val="1095D8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2010</a:t>
                  </a:r>
                  <a:endParaRPr lang="en-US" altLang="zh-CN" sz="2000" b="1">
                    <a:solidFill>
                      <a:srgbClr val="1095D8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32" name="文本框 131"/>
                <p:cNvSpPr txBox="1"/>
                <p:nvPr/>
              </p:nvSpPr>
              <p:spPr>
                <a:xfrm>
                  <a:off x="943" y="8669"/>
                  <a:ext cx="2828" cy="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r" fontAlgn="auto">
                    <a:lnSpc>
                      <a:spcPct val="150000"/>
                    </a:lnSpc>
                  </a:pPr>
                  <a:r>
                    <a:rPr lang="zh-CN" altLang="en-US" sz="1400" b="1">
                      <a:solidFill>
                        <a:srgbClr val="FF0000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高顿网校成立，</a:t>
                  </a:r>
                  <a:endParaRPr lang="zh-CN" altLang="en-US" sz="1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  <a:p>
                  <a:pPr algn="r" fontAlgn="auto">
                    <a:lnSpc>
                      <a:spcPct val="150000"/>
                    </a:lnSpc>
                  </a:pPr>
                  <a:r>
                    <a:rPr lang="zh-CN" altLang="en-US" sz="1400" b="1">
                      <a:solidFill>
                        <a:srgbClr val="595959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布局在线财经教育</a:t>
                  </a:r>
                  <a:endParaRPr lang="zh-CN" altLang="en-US" sz="1400" b="1">
                    <a:solidFill>
                      <a:srgbClr val="595959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>
                <a:off x="2025" y="7082"/>
                <a:ext cx="204" cy="1077"/>
                <a:chOff x="2025" y="7082"/>
                <a:chExt cx="204" cy="1077"/>
              </a:xfrm>
            </p:grpSpPr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10" y="7144"/>
                  <a:ext cx="8" cy="1015"/>
                </a:xfrm>
                <a:prstGeom prst="line">
                  <a:avLst/>
                </a:prstGeom>
                <a:ln>
                  <a:solidFill>
                    <a:srgbClr val="1248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等腰三角形 141"/>
                <p:cNvSpPr/>
                <p:nvPr/>
              </p:nvSpPr>
              <p:spPr>
                <a:xfrm rot="16200000">
                  <a:off x="2025" y="7082"/>
                  <a:ext cx="204" cy="204"/>
                </a:xfrm>
                <a:prstGeom prst="triangle">
                  <a:avLst/>
                </a:prstGeom>
                <a:solidFill>
                  <a:srgbClr val="1248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b="1"/>
                </a:p>
              </p:txBody>
            </p:sp>
          </p:grpSp>
        </p:grpSp>
      </p:grpSp>
      <p:sp>
        <p:nvSpPr>
          <p:cNvPr id="180" name="等腰三角形 179"/>
          <p:cNvSpPr/>
          <p:nvPr/>
        </p:nvSpPr>
        <p:spPr>
          <a:xfrm rot="5400000">
            <a:off x="1631950" y="3817620"/>
            <a:ext cx="129540" cy="129540"/>
          </a:xfrm>
          <a:prstGeom prst="triangle">
            <a:avLst/>
          </a:prstGeom>
          <a:solidFill>
            <a:srgbClr val="12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cxnSp>
        <p:nvCxnSpPr>
          <p:cNvPr id="197" name="直接连接符 196"/>
          <p:cNvCxnSpPr/>
          <p:nvPr/>
        </p:nvCxnSpPr>
        <p:spPr>
          <a:xfrm>
            <a:off x="4500245" y="4714875"/>
            <a:ext cx="12700" cy="374650"/>
          </a:xfrm>
          <a:prstGeom prst="line">
            <a:avLst/>
          </a:prstGeom>
          <a:ln>
            <a:solidFill>
              <a:srgbClr val="124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组合 197"/>
          <p:cNvGrpSpPr/>
          <p:nvPr/>
        </p:nvGrpSpPr>
        <p:grpSpPr>
          <a:xfrm rot="0">
            <a:off x="3396254" y="2172976"/>
            <a:ext cx="2252564" cy="1768529"/>
            <a:chOff x="1403" y="1965"/>
            <a:chExt cx="3420" cy="4683"/>
          </a:xfrm>
        </p:grpSpPr>
        <p:sp>
          <p:nvSpPr>
            <p:cNvPr id="199" name="文本框 198"/>
            <p:cNvSpPr txBox="1"/>
            <p:nvPr/>
          </p:nvSpPr>
          <p:spPr>
            <a:xfrm>
              <a:off x="2192" y="1965"/>
              <a:ext cx="1975" cy="1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1095D8"/>
                  </a:solidFill>
                  <a:latin typeface="微软雅黑" panose="020B0503020204020204" charset="-122"/>
                  <a:ea typeface="微软雅黑" panose="020B0503020204020204" charset="-122"/>
                </a:rPr>
                <a:t>2015</a:t>
              </a:r>
              <a:endParaRPr lang="en-US" altLang="zh-CN" sz="2800" b="1">
                <a:solidFill>
                  <a:srgbClr val="1095D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文本框 199"/>
            <p:cNvSpPr txBox="1"/>
            <p:nvPr/>
          </p:nvSpPr>
          <p:spPr>
            <a:xfrm>
              <a:off x="1403" y="3273"/>
              <a:ext cx="3420" cy="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1400" b="1">
                  <a:solidFill>
                    <a:srgbClr val="59595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与美国教育巨头Kaplan签订战略合作协议</a:t>
              </a:r>
              <a:endParaRPr lang="zh-CN" altLang="en-US" sz="1400" b="1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与中国最大教育集团新东方建立全面战略合作伙伴关系</a:t>
              </a:r>
              <a:endPara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4399280" y="5106035"/>
            <a:ext cx="190500" cy="190500"/>
            <a:chOff x="1663" y="9534"/>
            <a:chExt cx="300" cy="300"/>
          </a:xfrm>
        </p:grpSpPr>
        <p:sp>
          <p:nvSpPr>
            <p:cNvPr id="202" name="椭圆 201"/>
            <p:cNvSpPr/>
            <p:nvPr/>
          </p:nvSpPr>
          <p:spPr>
            <a:xfrm>
              <a:off x="1731" y="9602"/>
              <a:ext cx="165" cy="165"/>
            </a:xfrm>
            <a:prstGeom prst="ellipse">
              <a:avLst/>
            </a:prstGeom>
            <a:solidFill>
              <a:srgbClr val="124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203" name="椭圆 202"/>
            <p:cNvSpPr/>
            <p:nvPr/>
          </p:nvSpPr>
          <p:spPr>
            <a:xfrm>
              <a:off x="1663" y="9534"/>
              <a:ext cx="300" cy="300"/>
            </a:xfrm>
            <a:prstGeom prst="ellipse">
              <a:avLst/>
            </a:prstGeom>
            <a:noFill/>
            <a:ln>
              <a:solidFill>
                <a:srgbClr val="1248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</p:grpSp>
      <p:sp>
        <p:nvSpPr>
          <p:cNvPr id="204" name="等腰三角形 203"/>
          <p:cNvSpPr/>
          <p:nvPr/>
        </p:nvSpPr>
        <p:spPr>
          <a:xfrm rot="5400000">
            <a:off x="4486910" y="4657090"/>
            <a:ext cx="129540" cy="129540"/>
          </a:xfrm>
          <a:prstGeom prst="triangle">
            <a:avLst/>
          </a:prstGeom>
          <a:solidFill>
            <a:srgbClr val="124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207" name="圆角矩形 206"/>
          <p:cNvSpPr/>
          <p:nvPr/>
        </p:nvSpPr>
        <p:spPr>
          <a:xfrm>
            <a:off x="3663315" y="4028440"/>
            <a:ext cx="1553845" cy="533400"/>
          </a:xfrm>
          <a:prstGeom prst="roundRect">
            <a:avLst/>
          </a:prstGeom>
          <a:solidFill>
            <a:srgbClr val="109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205" name="文本框 204"/>
          <p:cNvSpPr txBox="1"/>
          <p:nvPr/>
        </p:nvSpPr>
        <p:spPr>
          <a:xfrm>
            <a:off x="3789680" y="4131945"/>
            <a:ext cx="1464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轮融资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8" name="组合 207"/>
          <p:cNvGrpSpPr/>
          <p:nvPr/>
        </p:nvGrpSpPr>
        <p:grpSpPr>
          <a:xfrm>
            <a:off x="6715125" y="4699635"/>
            <a:ext cx="190500" cy="190500"/>
            <a:chOff x="1663" y="9534"/>
            <a:chExt cx="300" cy="300"/>
          </a:xfrm>
        </p:grpSpPr>
        <p:sp>
          <p:nvSpPr>
            <p:cNvPr id="209" name="椭圆 208"/>
            <p:cNvSpPr/>
            <p:nvPr/>
          </p:nvSpPr>
          <p:spPr>
            <a:xfrm>
              <a:off x="1731" y="9602"/>
              <a:ext cx="165" cy="165"/>
            </a:xfrm>
            <a:prstGeom prst="ellipse">
              <a:avLst/>
            </a:prstGeom>
            <a:solidFill>
              <a:srgbClr val="124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210" name="椭圆 209"/>
            <p:cNvSpPr/>
            <p:nvPr/>
          </p:nvSpPr>
          <p:spPr>
            <a:xfrm>
              <a:off x="1663" y="9534"/>
              <a:ext cx="300" cy="300"/>
            </a:xfrm>
            <a:prstGeom prst="ellipse">
              <a:avLst/>
            </a:prstGeom>
            <a:noFill/>
            <a:ln>
              <a:solidFill>
                <a:srgbClr val="1248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5753735" y="2172970"/>
            <a:ext cx="1927860" cy="4314825"/>
            <a:chOff x="1182" y="5414"/>
            <a:chExt cx="3036" cy="6795"/>
          </a:xfrm>
        </p:grpSpPr>
        <p:grpSp>
          <p:nvGrpSpPr>
            <p:cNvPr id="212" name="组合 211"/>
            <p:cNvGrpSpPr/>
            <p:nvPr/>
          </p:nvGrpSpPr>
          <p:grpSpPr>
            <a:xfrm flipH="1">
              <a:off x="2789" y="7548"/>
              <a:ext cx="204" cy="1847"/>
              <a:chOff x="2041" y="8476"/>
              <a:chExt cx="204" cy="1847"/>
            </a:xfrm>
          </p:grpSpPr>
          <p:cxnSp>
            <p:nvCxnSpPr>
              <p:cNvPr id="213" name="直接连接符 212"/>
              <p:cNvCxnSpPr/>
              <p:nvPr/>
            </p:nvCxnSpPr>
            <p:spPr>
              <a:xfrm flipH="1">
                <a:off x="2194" y="8624"/>
                <a:ext cx="24" cy="1699"/>
              </a:xfrm>
              <a:prstGeom prst="line">
                <a:avLst/>
              </a:prstGeom>
              <a:ln>
                <a:solidFill>
                  <a:srgbClr val="1248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等腰三角形 213"/>
              <p:cNvSpPr/>
              <p:nvPr/>
            </p:nvSpPr>
            <p:spPr>
              <a:xfrm rot="16200000">
                <a:off x="2041" y="8476"/>
                <a:ext cx="204" cy="204"/>
              </a:xfrm>
              <a:prstGeom prst="triangle">
                <a:avLst/>
              </a:prstGeom>
              <a:solidFill>
                <a:srgbClr val="1248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</p:grpSp>
        <p:grpSp>
          <p:nvGrpSpPr>
            <p:cNvPr id="215" name="组合 214"/>
            <p:cNvGrpSpPr/>
            <p:nvPr/>
          </p:nvGrpSpPr>
          <p:grpSpPr>
            <a:xfrm>
              <a:off x="1182" y="5414"/>
              <a:ext cx="3036" cy="6795"/>
              <a:chOff x="1302" y="5414"/>
              <a:chExt cx="3036" cy="6795"/>
            </a:xfrm>
          </p:grpSpPr>
          <p:sp>
            <p:nvSpPr>
              <p:cNvPr id="216" name="文本框 215"/>
              <p:cNvSpPr txBox="1"/>
              <p:nvPr/>
            </p:nvSpPr>
            <p:spPr>
              <a:xfrm>
                <a:off x="2334" y="5414"/>
                <a:ext cx="168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solidFill>
                      <a:srgbClr val="1095D8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2016</a:t>
                </a:r>
                <a:endParaRPr lang="en-US" altLang="zh-CN" sz="2400" b="1">
                  <a:solidFill>
                    <a:srgbClr val="1095D8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7" name="文本框 216"/>
              <p:cNvSpPr txBox="1"/>
              <p:nvPr/>
            </p:nvSpPr>
            <p:spPr>
              <a:xfrm>
                <a:off x="1302" y="9935"/>
                <a:ext cx="3036" cy="2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110000"/>
                  </a:lnSpc>
                </a:pPr>
                <a:r>
                  <a:rPr lang="zh-CN" altLang="en-US" sz="16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获得前程无忧投资，签署战略合作协议</a:t>
                </a:r>
                <a:endParaRPr lang="zh-CN" altLang="en-US" sz="1600" b="1">
                  <a:solidFill>
                    <a:srgbClr val="59595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l">
                  <a:lnSpc>
                    <a:spcPct val="110000"/>
                  </a:lnSpc>
                </a:pPr>
                <a:r>
                  <a:rPr lang="zh-CN" altLang="en-US" sz="1600" b="1">
                    <a:solidFill>
                      <a:srgbClr val="59595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与华为、海尔、阿里巴巴、中兴等知名企业深度合作</a:t>
                </a:r>
                <a:endParaRPr lang="zh-CN" altLang="en-US" sz="1600" b="1">
                  <a:solidFill>
                    <a:srgbClr val="59595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27" name="组合 226"/>
          <p:cNvGrpSpPr/>
          <p:nvPr/>
        </p:nvGrpSpPr>
        <p:grpSpPr>
          <a:xfrm>
            <a:off x="8558530" y="946785"/>
            <a:ext cx="1543050" cy="3185160"/>
            <a:chOff x="16168" y="921"/>
            <a:chExt cx="2430" cy="5016"/>
          </a:xfrm>
        </p:grpSpPr>
        <p:grpSp>
          <p:nvGrpSpPr>
            <p:cNvPr id="228" name="组合 227"/>
            <p:cNvGrpSpPr/>
            <p:nvPr/>
          </p:nvGrpSpPr>
          <p:grpSpPr>
            <a:xfrm>
              <a:off x="16168" y="5637"/>
              <a:ext cx="300" cy="300"/>
              <a:chOff x="1663" y="9534"/>
              <a:chExt cx="300" cy="300"/>
            </a:xfrm>
          </p:grpSpPr>
          <p:sp>
            <p:nvSpPr>
              <p:cNvPr id="229" name="椭圆 228"/>
              <p:cNvSpPr/>
              <p:nvPr/>
            </p:nvSpPr>
            <p:spPr>
              <a:xfrm>
                <a:off x="1731" y="9602"/>
                <a:ext cx="165" cy="165"/>
              </a:xfrm>
              <a:prstGeom prst="ellipse">
                <a:avLst/>
              </a:prstGeom>
              <a:solidFill>
                <a:srgbClr val="1248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  <p:sp>
            <p:nvSpPr>
              <p:cNvPr id="230" name="椭圆 229"/>
              <p:cNvSpPr/>
              <p:nvPr/>
            </p:nvSpPr>
            <p:spPr>
              <a:xfrm>
                <a:off x="1663" y="9534"/>
                <a:ext cx="300" cy="300"/>
              </a:xfrm>
              <a:prstGeom prst="ellipse">
                <a:avLst/>
              </a:prstGeom>
              <a:noFill/>
              <a:ln>
                <a:solidFill>
                  <a:srgbClr val="1248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</p:grpSp>
        <p:cxnSp>
          <p:nvCxnSpPr>
            <p:cNvPr id="231" name="直接连接符 230"/>
            <p:cNvCxnSpPr/>
            <p:nvPr/>
          </p:nvCxnSpPr>
          <p:spPr>
            <a:xfrm>
              <a:off x="16303" y="3095"/>
              <a:ext cx="16" cy="2530"/>
            </a:xfrm>
            <a:prstGeom prst="line">
              <a:avLst/>
            </a:prstGeom>
            <a:ln>
              <a:solidFill>
                <a:srgbClr val="1248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等腰三角形 231"/>
            <p:cNvSpPr/>
            <p:nvPr/>
          </p:nvSpPr>
          <p:spPr>
            <a:xfrm rot="5400000" flipH="1">
              <a:off x="16296" y="3033"/>
              <a:ext cx="204" cy="204"/>
            </a:xfrm>
            <a:prstGeom prst="triangle">
              <a:avLst/>
            </a:prstGeom>
            <a:solidFill>
              <a:srgbClr val="124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233" name="文本框 232"/>
            <p:cNvSpPr txBox="1"/>
            <p:nvPr/>
          </p:nvSpPr>
          <p:spPr>
            <a:xfrm>
              <a:off x="16902" y="921"/>
              <a:ext cx="169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rgbClr val="1095D8"/>
                  </a:solidFill>
                  <a:latin typeface="微软雅黑" panose="020B0503020204020204" charset="-122"/>
                  <a:ea typeface="微软雅黑" panose="020B0503020204020204" charset="-122"/>
                </a:rPr>
                <a:t>2018</a:t>
              </a:r>
              <a:endParaRPr lang="en-US" altLang="zh-CN" sz="2400" b="1">
                <a:solidFill>
                  <a:srgbClr val="1095D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4" name="文本框 233"/>
          <p:cNvSpPr txBox="1"/>
          <p:nvPr/>
        </p:nvSpPr>
        <p:spPr>
          <a:xfrm>
            <a:off x="9082405" y="2092325"/>
            <a:ext cx="1854200" cy="1711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2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</a:rPr>
              <a:t>战略收购秀财网</a:t>
            </a:r>
            <a:endParaRPr lang="zh-CN" altLang="en-US" sz="12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12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</a:rPr>
              <a:t>荣获世界会计论坛“2017最佳财经教育品牌”大奖</a:t>
            </a:r>
            <a:endParaRPr lang="zh-CN" altLang="en-US" sz="12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12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</a:rPr>
              <a:t>成立高顿中国税务研究院</a:t>
            </a:r>
            <a:endParaRPr lang="zh-CN" altLang="en-US" sz="12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12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</a:rPr>
              <a:t>成立高顿中国管理会计案例研究中心</a:t>
            </a:r>
            <a:endParaRPr lang="zh-CN" altLang="en-US" sz="12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8639810" y="4028440"/>
            <a:ext cx="2708910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获得由高瓴资本、摩根士丹利联合领投，涌铧投资、嘉御基金跟投的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8亿C轮融资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年腾讯入资高顿，成为又一大战略合作伙伴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3" name="圆角矩形 242"/>
          <p:cNvSpPr/>
          <p:nvPr/>
        </p:nvSpPr>
        <p:spPr>
          <a:xfrm>
            <a:off x="6061075" y="2760980"/>
            <a:ext cx="1553845" cy="533400"/>
          </a:xfrm>
          <a:prstGeom prst="roundRect">
            <a:avLst/>
          </a:prstGeom>
          <a:solidFill>
            <a:srgbClr val="109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244" name="圆角矩形 243"/>
          <p:cNvSpPr/>
          <p:nvPr/>
        </p:nvSpPr>
        <p:spPr>
          <a:xfrm>
            <a:off x="8695690" y="1426210"/>
            <a:ext cx="1553845" cy="533400"/>
          </a:xfrm>
          <a:prstGeom prst="roundRect">
            <a:avLst/>
          </a:prstGeom>
          <a:solidFill>
            <a:srgbClr val="109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240" name="文本框 239"/>
          <p:cNvSpPr txBox="1"/>
          <p:nvPr/>
        </p:nvSpPr>
        <p:spPr>
          <a:xfrm>
            <a:off x="6140450" y="2799080"/>
            <a:ext cx="1474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 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轮融资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7" name="文本框 236"/>
          <p:cNvSpPr txBox="1"/>
          <p:nvPr/>
        </p:nvSpPr>
        <p:spPr>
          <a:xfrm>
            <a:off x="8695690" y="1468120"/>
            <a:ext cx="17354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 </a:t>
            </a:r>
            <a:r>
              <a:rPr lang="zh-CN" altLang="en-US" sz="2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轮融资</a:t>
            </a:r>
            <a:endParaRPr lang="en-US" altLang="zh-CN" sz="2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等腰三角形 7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1054100"/>
            <a:ext cx="446088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kern="1200" cap="none" spc="30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分校信息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15" name="椭圆 14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073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9025" y="1649413"/>
            <a:ext cx="5224463" cy="3692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直角三角形 2"/>
          <p:cNvSpPr/>
          <p:nvPr/>
        </p:nvSpPr>
        <p:spPr>
          <a:xfrm flipH="1" flipV="1">
            <a:off x="4625975" y="1649413"/>
            <a:ext cx="1687513" cy="15986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49400" y="1647825"/>
            <a:ext cx="1431925" cy="1938338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36" name="文本框 11"/>
          <p:cNvSpPr txBox="1"/>
          <p:nvPr/>
        </p:nvSpPr>
        <p:spPr>
          <a:xfrm>
            <a:off x="1606550" y="1768475"/>
            <a:ext cx="1339850" cy="9540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r"/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46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座覆盖城市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7" name="文本框 12"/>
          <p:cNvSpPr txBox="1"/>
          <p:nvPr/>
        </p:nvSpPr>
        <p:spPr>
          <a:xfrm>
            <a:off x="1643063" y="2673350"/>
            <a:ext cx="1338262" cy="7699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所学习中心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8" name="文本框 15"/>
          <p:cNvSpPr txBox="1"/>
          <p:nvPr/>
        </p:nvSpPr>
        <p:spPr>
          <a:xfrm>
            <a:off x="6651625" y="3282950"/>
            <a:ext cx="5370513" cy="20304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just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学习中心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en-US" altLang="zh-CN" sz="12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无锡；</a:t>
            </a:r>
            <a:r>
              <a:rPr lang="en-US" altLang="zh-CN" sz="1200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常州；南通；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湘潭 </a:t>
            </a:r>
            <a:r>
              <a:rPr lang="zh-CN" altLang="en-US" sz="1200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共青城；北京（贸大）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国外分校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悉尼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39" name="矩形 4"/>
          <p:cNvSpPr/>
          <p:nvPr/>
        </p:nvSpPr>
        <p:spPr>
          <a:xfrm>
            <a:off x="6651625" y="2154238"/>
            <a:ext cx="422592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上海；北京；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天津；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保定；哈尔滨；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长春；大连；沈阳；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济南；青岛；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烟台；威海；唐山；南京；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无锡；苏州；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杭州；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宁波；温州；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广州；深圳；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珠海；厦门；福州；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泉州；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郑州；合肥；蚌埠；南昌；武汉；长沙；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重庆；</a:t>
            </a:r>
            <a:endParaRPr lang="en-US" altLang="zh-CN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成都；贵阳；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南宁；桂林；昆明；太原；西安；海口。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40" name="矩形 11"/>
          <p:cNvSpPr/>
          <p:nvPr/>
        </p:nvSpPr>
        <p:spPr>
          <a:xfrm>
            <a:off x="6651625" y="1633538"/>
            <a:ext cx="1108075" cy="4587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国内分校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弧 14"/>
          <p:cNvSpPr/>
          <p:nvPr/>
        </p:nvSpPr>
        <p:spPr>
          <a:xfrm>
            <a:off x="-4385146" y="1724510"/>
            <a:ext cx="8334216" cy="8334216"/>
          </a:xfrm>
          <a:prstGeom prst="arc">
            <a:avLst>
              <a:gd name="adj1" fmla="val 16369723"/>
              <a:gd name="adj2" fmla="val 806701"/>
            </a:avLst>
          </a:prstGeom>
          <a:ln w="3175">
            <a:solidFill>
              <a:srgbClr val="F0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7" name="弧 16"/>
          <p:cNvSpPr/>
          <p:nvPr/>
        </p:nvSpPr>
        <p:spPr>
          <a:xfrm>
            <a:off x="-3912483" y="417342"/>
            <a:ext cx="7945454" cy="7723887"/>
          </a:xfrm>
          <a:prstGeom prst="arc">
            <a:avLst>
              <a:gd name="adj1" fmla="val 16154539"/>
              <a:gd name="adj2" fmla="val 2459074"/>
            </a:avLst>
          </a:prstGeom>
          <a:ln w="3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l="9123" t="16856" r="8405" b="15571"/>
          <a:stretch>
            <a:fillRect/>
          </a:stretch>
        </p:blipFill>
        <p:spPr>
          <a:xfrm>
            <a:off x="1503680" y="1335405"/>
            <a:ext cx="9507855" cy="4384675"/>
          </a:xfrm>
          <a:prstGeom prst="rect">
            <a:avLst/>
          </a:prstGeom>
        </p:spPr>
      </p:pic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1054100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kern="1200" cap="none" spc="30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高顿合伙人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定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99060"/>
            <a:ext cx="12191365" cy="6856730"/>
          </a:xfrm>
          <a:prstGeom prst="rect">
            <a:avLst/>
          </a:prstGeom>
        </p:spPr>
      </p:pic>
      <p:sp>
        <p:nvSpPr>
          <p:cNvPr id="6" name="矩形 5" descr="7b0a2020202022776f7264617274223a20227b5c2269645c223a32353030323035382c5c227469645c223a31333439367d220a7d0a"/>
          <p:cNvSpPr/>
          <p:nvPr/>
        </p:nvSpPr>
        <p:spPr>
          <a:xfrm>
            <a:off x="2542540" y="2209800"/>
            <a:ext cx="7430135" cy="1568450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txBody>
          <a:bodyPr wrap="square" rtlCol="0" anchor="t">
            <a:spAutoFit/>
            <a:scene3d>
              <a:camera prst="obliqueBottomRight"/>
              <a:lightRig rig="flat" dir="t"/>
            </a:scene3d>
            <a:sp3d extrusionH="323850" prstMaterial="matte">
              <a:extrusionClr>
                <a:srgbClr val="ED9045"/>
              </a:extrusionClr>
              <a:contourClr>
                <a:srgbClr val="0F79FA"/>
              </a:contourClr>
            </a:sp3d>
          </a:bodyPr>
          <a:p>
            <a:pPr algn="ctr"/>
            <a:r>
              <a:rPr lang="zh-CN" altLang="en-US" sz="9600" b="1">
                <a:ln w="31750" cmpd="sng">
                  <a:solidFill>
                    <a:srgbClr val="D8A300">
                      <a:alpha val="96000"/>
                    </a:srgbClr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12700" stA="10000" endA="300" endPos="600" dist="101600" dir="5400000" sy="-100000" algn="bl" rotWithShape="0"/>
                </a:effectLst>
                <a:latin typeface="汉仪铸字超然体简" panose="00020600040101010101" charset="-122"/>
                <a:ea typeface="汉仪铸字超然体简" panose="00020600040101010101" charset="-122"/>
              </a:rPr>
              <a:t>课程</a:t>
            </a:r>
            <a:r>
              <a:rPr lang="zh-CN" altLang="en-US" sz="9600" b="1">
                <a:ln w="31750" cmpd="sng">
                  <a:solidFill>
                    <a:srgbClr val="D8A300">
                      <a:alpha val="96000"/>
                    </a:srgbClr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12700" stA="10000" endA="300" endPos="600" dist="101600" dir="5400000" sy="-100000" algn="bl" rotWithShape="0"/>
                </a:effectLst>
                <a:latin typeface="汉仪铸字超然体简" panose="00020600040101010101" charset="-122"/>
                <a:ea typeface="汉仪铸字超然体简" panose="00020600040101010101" charset="-122"/>
              </a:rPr>
              <a:t>规划师</a:t>
            </a:r>
            <a:endParaRPr lang="zh-CN" altLang="en-US" sz="9600" b="1">
              <a:ln w="31750" cmpd="sng">
                <a:solidFill>
                  <a:srgbClr val="D8A300">
                    <a:alpha val="96000"/>
                  </a:srgbClr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reflection blurRad="12700" stA="10000" endA="300" endPos="600" dist="101600" dir="5400000" sy="-100000" algn="bl" rotWithShape="0"/>
              </a:effectLst>
              <a:latin typeface="汉仪铸字超然体简" panose="00020600040101010101" charset="-122"/>
              <a:ea typeface="汉仪铸字超然体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14400" y="647032"/>
            <a:ext cx="9176084" cy="512585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zh-CN" altLang="en-US"/>
          </a:p>
          <a:p>
            <a:pPr lvl="1">
              <a:buChar char="•"/>
            </a:pPr>
            <a:endParaRPr lang="zh-CN" altLang="en-US"/>
          </a:p>
          <a:p>
            <a:pPr lvl="2">
              <a:buChar char="•"/>
            </a:pPr>
            <a:endParaRPr lang="zh-CN" altLang="en-US"/>
          </a:p>
          <a:p>
            <a:pPr lvl="2">
              <a:buChar char="•"/>
            </a:pPr>
            <a:endParaRPr lang="zh-CN" altLang="en-US"/>
          </a:p>
          <a:p>
            <a:pPr lvl="1">
              <a:buChar char="•"/>
            </a:pPr>
            <a:endParaRPr lang="zh-CN" altLang="en-US"/>
          </a:p>
          <a:p>
            <a:pPr lvl="2">
              <a:buChar char="•"/>
            </a:pPr>
            <a:endParaRPr lang="zh-CN" altLang="en-US"/>
          </a:p>
        </p:txBody>
      </p:sp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1054100"/>
            <a:ext cx="446088" cy="1630045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kern="1200" cap="none" spc="30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课程</a:t>
            </a:r>
            <a:r>
              <a:rPr kumimoji="1" lang="zh-CN" altLang="en-US" sz="2000" b="1" kern="1200" cap="none" spc="300" normalizeH="0" baseline="0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15" name="椭圆 14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669030" y="695325"/>
            <a:ext cx="7049770" cy="4338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蒲公英计划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——“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课程规划师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/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/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公司业务前端的重点人才培养计划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公司提供管理和专业顾问的双向晋升通道，打造财经教育领域的优秀职业规划师和课程咨询专家。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endParaRPr lang="en-US" altLang="zh-CN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工作内容：根据公司提供的客户名单（网站注册、市场部开发）分析潜在客户的需求及目前学习困惑，有针对性的向其介绍课程优势、准确推荐符合的课程套餐，最终达到成交。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18" y="1467021"/>
            <a:ext cx="1970612" cy="3180943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120000">
            <a:off x="1068070" y="4663440"/>
            <a:ext cx="2211070" cy="486410"/>
          </a:xfrm>
          <a:prstGeom prst="roundRect">
            <a:avLst/>
          </a:prstGeom>
          <a:solidFill>
            <a:srgbClr val="FFB3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21120000">
            <a:off x="1209314" y="4675823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课程规划师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0000">
            <a:off x="3323590" y="591820"/>
            <a:ext cx="840740" cy="768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薪资福利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待遇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2925" y="1065530"/>
            <a:ext cx="10017760" cy="922020"/>
          </a:xfrm>
          <a:prstGeom prst="rect">
            <a:avLst/>
          </a:prstGeom>
          <a:solidFill>
            <a:srgbClr val="FEF9E5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高顿教育自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年开始招聘优秀应届生以来，进过带教等培养计划，其中愿意长期奋斗、踏实肯干的应届生已经担任总监及以上职务（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人以上）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7855" y="2420620"/>
            <a:ext cx="813371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一、薪资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（全国各地享受上海一样薪资福利）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底薪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4000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元无责任底薪</a:t>
            </a:r>
            <a:r>
              <a:rPr 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高额提点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4-10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个点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其他福利奖金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三个月根据业务能力调整底薪，优秀实习生底薪</a:t>
            </a:r>
            <a:r>
              <a:rPr lang="en-US" altLang="zh-CN" sz="2000" b="1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6000</a:t>
            </a:r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endParaRPr lang="en-US" alt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二、享受留用编制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毕业论文期间可请假回学校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拿到毕业证书留用高顿转签劳动合同，底薪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5000+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（全国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个分支点选择）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三、综合收入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第一年综合收入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10W+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2"/>
          <p:cNvSpPr txBox="1"/>
          <p:nvPr/>
        </p:nvSpPr>
        <p:spPr>
          <a:xfrm flipH="1">
            <a:off x="11618913" y="5737225"/>
            <a:ext cx="736600" cy="307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03038" y="0"/>
            <a:ext cx="588963" cy="4602163"/>
          </a:xfrm>
          <a:prstGeom prst="rect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 rot="5400000" flipH="1">
            <a:off x="11335544" y="4314031"/>
            <a:ext cx="1123950" cy="588963"/>
          </a:xfrm>
          <a:prstGeom prst="triangle">
            <a:avLst/>
          </a:prstGeom>
          <a:solidFill>
            <a:srgbClr val="EC6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11334750" y="5013325"/>
            <a:ext cx="1125538" cy="58896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03038" y="5300663"/>
            <a:ext cx="588963" cy="1557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直角三角形 10"/>
          <p:cNvSpPr/>
          <p:nvPr/>
        </p:nvSpPr>
        <p:spPr>
          <a:xfrm rot="18900000">
            <a:off x="11810206" y="594519"/>
            <a:ext cx="174625" cy="1762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11674475" y="942975"/>
            <a:ext cx="446088" cy="1938020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 fontAlgn="auto">
              <a:buClrTx/>
              <a:buSzTx/>
              <a:buFontTx/>
              <a:buNone/>
              <a:defRPr/>
            </a:pPr>
            <a:r>
              <a:rPr kumimoji="1" lang="zh-CN" altLang="en-US" sz="2000" b="1" spc="3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课程规划师</a:t>
            </a: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defTabSz="914400" fontAlgn="auto">
              <a:buClrTx/>
              <a:buSzTx/>
              <a:buFontTx/>
              <a:buNone/>
              <a:defRPr/>
            </a:pPr>
            <a:endParaRPr kumimoji="1" lang="zh-CN" altLang="en-US" sz="2000" b="1" kern="1200" cap="none" spc="300" normalizeH="0" baseline="0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9" name="文本框 11"/>
          <p:cNvSpPr txBox="1"/>
          <p:nvPr/>
        </p:nvSpPr>
        <p:spPr>
          <a:xfrm flipH="1">
            <a:off x="11574463" y="5738813"/>
            <a:ext cx="736600" cy="3063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</a:t>
            </a:r>
            <a:endParaRPr lang="en-US" altLang="zh-CN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730" name="组 37"/>
          <p:cNvGrpSpPr/>
          <p:nvPr/>
        </p:nvGrpSpPr>
        <p:grpSpPr>
          <a:xfrm>
            <a:off x="11733213" y="6084888"/>
            <a:ext cx="366712" cy="368300"/>
            <a:chOff x="9664700" y="5524191"/>
            <a:chExt cx="367118" cy="368300"/>
          </a:xfrm>
        </p:grpSpPr>
        <p:sp>
          <p:nvSpPr>
            <p:cNvPr id="2" name="椭圆 1"/>
            <p:cNvSpPr/>
            <p:nvPr/>
          </p:nvSpPr>
          <p:spPr>
            <a:xfrm>
              <a:off x="9664700" y="5524191"/>
              <a:ext cx="367118" cy="3667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32" name="文本框 15"/>
            <p:cNvSpPr txBox="1"/>
            <p:nvPr/>
          </p:nvSpPr>
          <p:spPr>
            <a:xfrm>
              <a:off x="9683115" y="5524191"/>
              <a:ext cx="33020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b="1">
                  <a:solidFill>
                    <a:srgbClr val="EC6B1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b="1">
                <a:solidFill>
                  <a:srgbClr val="EC6B1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标题 1"/>
          <p:cNvSpPr>
            <a:spLocks noGrp="1"/>
          </p:cNvSpPr>
          <p:nvPr/>
        </p:nvSpPr>
        <p:spPr>
          <a:xfrm>
            <a:off x="542924" y="246984"/>
            <a:ext cx="11071225" cy="663575"/>
          </a:xfrm>
          <a:prstGeom prst="rect">
            <a:avLst/>
          </a:prstGeom>
        </p:spPr>
        <p:txBody>
          <a:bodyPr anchor="ctr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薪资明细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举例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" y="1278255"/>
            <a:ext cx="5017135" cy="43014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1241425"/>
            <a:ext cx="5060315" cy="4338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SPECIAL_SOURCE" val="bdnull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SPECIAL_SOURCE" val="bdnull"/>
</p:tagLst>
</file>

<file path=ppt/tags/tag23.xml><?xml version="1.0" encoding="utf-8"?>
<p:tagLst xmlns:p="http://schemas.openxmlformats.org/presentationml/2006/main">
  <p:tag name="KSO_WM_SPECIAL_SOURCE" val="bdnull"/>
</p:tagLst>
</file>

<file path=ppt/tags/tag24.xml><?xml version="1.0" encoding="utf-8"?>
<p:tagLst xmlns:p="http://schemas.openxmlformats.org/presentationml/2006/main">
  <p:tag name="KSO_WM_SPECIAL_SOURCE" val="bdnull"/>
</p:tagLst>
</file>

<file path=ppt/tags/tag25.xml><?xml version="1.0" encoding="utf-8"?>
<p:tagLst xmlns:p="http://schemas.openxmlformats.org/presentationml/2006/main">
  <p:tag name="KSO_WM_SPECIAL_SOURCE" val="bdnull"/>
</p:tagLst>
</file>

<file path=ppt/tags/tag26.xml><?xml version="1.0" encoding="utf-8"?>
<p:tagLst xmlns:p="http://schemas.openxmlformats.org/presentationml/2006/main">
  <p:tag name="KSO_WM_SPECIAL_SOURCE" val="bdnull"/>
</p:tagLst>
</file>

<file path=ppt/tags/tag27.xml><?xml version="1.0" encoding="utf-8"?>
<p:tagLst xmlns:p="http://schemas.openxmlformats.org/presentationml/2006/main">
  <p:tag name="KSO_WM_SPECIAL_SOURCE" val="bdnull"/>
</p:tagLst>
</file>

<file path=ppt/tags/tag28.xml><?xml version="1.0" encoding="utf-8"?>
<p:tagLst xmlns:p="http://schemas.openxmlformats.org/presentationml/2006/main">
  <p:tag name="KSO_WM_SPECIAL_SOURCE" val="bdnull"/>
</p:tagLst>
</file>

<file path=ppt/tags/tag29.xml><?xml version="1.0" encoding="utf-8"?>
<p:tagLst xmlns:p="http://schemas.openxmlformats.org/presentationml/2006/main"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SPECIAL_SOURCE" val="bdnull"/>
</p:tagLst>
</file>

<file path=ppt/tags/tag31.xml><?xml version="1.0" encoding="utf-8"?>
<p:tagLst xmlns:p="http://schemas.openxmlformats.org/presentationml/2006/main">
  <p:tag name="KSO_WM_SPECIAL_SOURCE" val="bdnull"/>
</p:tagLst>
</file>

<file path=ppt/tags/tag32.xml><?xml version="1.0" encoding="utf-8"?>
<p:tagLst xmlns:p="http://schemas.openxmlformats.org/presentationml/2006/main">
  <p:tag name="KSO_WM_SPECIAL_SOURCE" val="bdnull"/>
</p:tagLst>
</file>

<file path=ppt/tags/tag33.xml><?xml version="1.0" encoding="utf-8"?>
<p:tagLst xmlns:p="http://schemas.openxmlformats.org/presentationml/2006/main">
  <p:tag name="KSO_WM_SPECIAL_SOURCE" val="bdnull"/>
</p:tagLst>
</file>

<file path=ppt/tags/tag34.xml><?xml version="1.0" encoding="utf-8"?>
<p:tagLst xmlns:p="http://schemas.openxmlformats.org/presentationml/2006/main">
  <p:tag name="COMMONDATA" val="eyJoZGlkIjoiOTIwZDNjZDFmNWFlZmMwNjhhODg4NThiNzI3M2RjMDYifQ=="/>
  <p:tag name="KSO_WPP_MARK_KEY" val="a6b507b4-392f-4cb2-a2a1-44d635102ff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2774</Words>
  <Application>WPS 演示</Application>
  <PresentationFormat>宽屏</PresentationFormat>
  <Paragraphs>509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等线</vt:lpstr>
      <vt:lpstr>汉仪铸字超然体简</vt:lpstr>
      <vt:lpstr>Arial Unicode MS</vt:lpstr>
      <vt:lpstr>等线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kent</dc:creator>
  <cp:lastModifiedBy>瑞瑞瑞瑞瑞有惊喜、</cp:lastModifiedBy>
  <cp:revision>210</cp:revision>
  <dcterms:created xsi:type="dcterms:W3CDTF">2021-09-15T05:45:00Z</dcterms:created>
  <dcterms:modified xsi:type="dcterms:W3CDTF">2022-11-09T01:39:14Z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082140FDA2254DF69556A11D3236A7C8</vt:lpwstr>
  </property>
</Properties>
</file>